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oppi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2" roundtripDataSignature="AMtx7mjYUcPV8MQAeTljIcPtTFGRcxgm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E688F7-B19B-4B77-945C-CB52E7EE9842}">
  <a:tblStyle styleId="{8EE688F7-B19B-4B77-945C-CB52E7EE984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oppins-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oppi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0b26d6f1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0b26d6f1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0b26d6f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0b26d6f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0b26d6f1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0b26d6f1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0b26d6f1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0b26d6f1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0b4fdb91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0b4fdb91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0b26d6f1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0b26d6f1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0b26d6f1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0b26d6f1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0b26d6f1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0b26d6f1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0b26d6f1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0b26d6f1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0b26d6f1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0b26d6f1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0b26d6f1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0b26d6f1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0ae89bd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0ae89bd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0b26d6f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0b26d6f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tensorflow.org/datasets/catalog/cats_vs_dogs" TargetMode="External"/><Relationship Id="rId4" Type="http://schemas.openxmlformats.org/officeDocument/2006/relationships/image" Target="../media/image9.png"/><Relationship Id="rId5" Type="http://schemas.openxmlformats.org/officeDocument/2006/relationships/hyperlink" Target="http://images.cocodataset.org/zips/train2017.zi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8"/>
          <p:cNvSpPr txBox="1"/>
          <p:nvPr/>
        </p:nvSpPr>
        <p:spPr>
          <a:xfrm>
            <a:off x="875325" y="524763"/>
            <a:ext cx="3158100" cy="92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tr" sz="4000" u="none" cap="none" strike="noStrike">
                <a:solidFill>
                  <a:srgbClr val="FFFFFF"/>
                </a:solidFill>
                <a:latin typeface="Poppins"/>
                <a:ea typeface="Poppins"/>
                <a:cs typeface="Poppins"/>
                <a:sym typeface="Poppins"/>
              </a:rPr>
              <a:t>Proje Fikri</a:t>
            </a:r>
            <a:endParaRPr b="0" i="0" sz="4000" u="none" cap="none" strike="noStrike">
              <a:solidFill>
                <a:srgbClr val="FFFFFF"/>
              </a:solidFill>
              <a:latin typeface="Poppins"/>
              <a:ea typeface="Poppins"/>
              <a:cs typeface="Poppins"/>
              <a:sym typeface="Poppins"/>
            </a:endParaRPr>
          </a:p>
        </p:txBody>
      </p:sp>
      <p:pic>
        <p:nvPicPr>
          <p:cNvPr id="127" name="Google Shape;127;p8"/>
          <p:cNvPicPr preferRelativeResize="0"/>
          <p:nvPr/>
        </p:nvPicPr>
        <p:blipFill rotWithShape="1">
          <a:blip r:embed="rId3">
            <a:alphaModFix/>
          </a:blip>
          <a:srcRect b="48633" l="39856" r="39242" t="21857"/>
          <a:stretch/>
        </p:blipFill>
        <p:spPr>
          <a:xfrm>
            <a:off x="790950" y="813164"/>
            <a:ext cx="432250" cy="343275"/>
          </a:xfrm>
          <a:prstGeom prst="rect">
            <a:avLst/>
          </a:prstGeom>
          <a:noFill/>
          <a:ln>
            <a:noFill/>
          </a:ln>
        </p:spPr>
      </p:pic>
      <p:sp>
        <p:nvSpPr>
          <p:cNvPr id="128" name="Google Shape;128;p8"/>
          <p:cNvSpPr txBox="1"/>
          <p:nvPr/>
        </p:nvSpPr>
        <p:spPr>
          <a:xfrm>
            <a:off x="800700" y="1523025"/>
            <a:ext cx="7542600" cy="275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lang="tr" sz="2500">
                <a:solidFill>
                  <a:srgbClr val="FFFFFF"/>
                </a:solidFill>
                <a:latin typeface="Poppins"/>
                <a:ea typeface="Poppins"/>
                <a:cs typeface="Poppins"/>
                <a:sym typeface="Poppins"/>
              </a:rPr>
              <a:t>Sokakta yaşayan hayvan dostlarımız için hayvan mama makinesi tasarladık. Hayvanların yanlış besinle zehirlenmesini önlemek amacıyla kamera ile hayvanı tanıyıp ona uygun mamayı dolduran bir makine yapma fikrindeyiz.</a:t>
            </a:r>
            <a:endParaRPr i="0" sz="2500" u="none" cap="none" strike="noStrike">
              <a:solidFill>
                <a:srgbClr val="FFFFFF"/>
              </a:solidFill>
              <a:latin typeface="Poppins"/>
              <a:ea typeface="Poppins"/>
              <a:cs typeface="Poppins"/>
              <a:sym typeface="Poppins"/>
            </a:endParaRPr>
          </a:p>
        </p:txBody>
      </p:sp>
      <p:pic>
        <p:nvPicPr>
          <p:cNvPr id="129" name="Google Shape;129;p8"/>
          <p:cNvPicPr preferRelativeResize="0"/>
          <p:nvPr/>
        </p:nvPicPr>
        <p:blipFill>
          <a:blip r:embed="rId4">
            <a:alphaModFix/>
          </a:blip>
          <a:stretch>
            <a:fillRect/>
          </a:stretch>
        </p:blipFill>
        <p:spPr>
          <a:xfrm>
            <a:off x="8173725" y="73150"/>
            <a:ext cx="906900" cy="803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a0b26d6f19_0_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4000">
                <a:solidFill>
                  <a:srgbClr val="FFFFFF"/>
                </a:solidFill>
                <a:latin typeface="Poppins"/>
                <a:ea typeface="Poppins"/>
                <a:cs typeface="Poppins"/>
                <a:sym typeface="Poppins"/>
              </a:rPr>
              <a:t>Ürün Tanıtımı</a:t>
            </a:r>
            <a:endParaRPr sz="4000">
              <a:solidFill>
                <a:srgbClr val="FFFFFF"/>
              </a:solidFill>
              <a:latin typeface="Poppins"/>
              <a:ea typeface="Poppins"/>
              <a:cs typeface="Poppins"/>
              <a:sym typeface="Poppins"/>
            </a:endParaRPr>
          </a:p>
        </p:txBody>
      </p:sp>
      <p:sp>
        <p:nvSpPr>
          <p:cNvPr id="135" name="Google Shape;135;ga0b26d6f19_0_22"/>
          <p:cNvSpPr txBox="1"/>
          <p:nvPr>
            <p:ph idx="1" type="body"/>
          </p:nvPr>
        </p:nvSpPr>
        <p:spPr>
          <a:xfrm>
            <a:off x="242925" y="1218100"/>
            <a:ext cx="8520600" cy="3000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tr" sz="1900">
                <a:solidFill>
                  <a:srgbClr val="FFFFFF"/>
                </a:solidFill>
                <a:latin typeface="Poppins"/>
                <a:ea typeface="Poppins"/>
                <a:cs typeface="Poppins"/>
                <a:sym typeface="Poppins"/>
              </a:rPr>
              <a:t>Tasarladığımız bu ürün, sıradan mama otomatlarından farklı olarak; üzerindeki sensörler sayesinde kendisine yaklaşan hayvanı tanıyarak onun cinsine, boy vb. diğer bir takım ona özel değerlere uygun mamayı kaba doldurmayı amaçlamaktadır. Aynı zamanda hayvanımız mamasını yerken, eş zamanlı olarak onun kilo ve boy ölçümlerini yaparak sistemde kendi ID’si üzerinde kayıtlı tutulan verileri de güncellemektedir. Bu sayede sokaktaki dostlarımızın her birinin güncel kimliğini makinemiz tarafından belirleyerek, onlara olabilecek maksimum konfor sağlamayı amaçlamaktadır. </a:t>
            </a:r>
            <a:endParaRPr sz="2200">
              <a:solidFill>
                <a:srgbClr val="FFFFFF"/>
              </a:solidFill>
              <a:latin typeface="Poppins"/>
              <a:ea typeface="Poppins"/>
              <a:cs typeface="Poppins"/>
              <a:sym typeface="Poppins"/>
            </a:endParaRPr>
          </a:p>
        </p:txBody>
      </p:sp>
      <p:pic>
        <p:nvPicPr>
          <p:cNvPr id="136" name="Google Shape;136;ga0b26d6f19_0_22"/>
          <p:cNvPicPr preferRelativeResize="0"/>
          <p:nvPr/>
        </p:nvPicPr>
        <p:blipFill>
          <a:blip r:embed="rId3">
            <a:alphaModFix/>
          </a:blip>
          <a:stretch>
            <a:fillRect/>
          </a:stretch>
        </p:blipFill>
        <p:spPr>
          <a:xfrm>
            <a:off x="8173725" y="73150"/>
            <a:ext cx="906900" cy="80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a0b26d6f19_0_8"/>
          <p:cNvSpPr txBox="1"/>
          <p:nvPr>
            <p:ph type="title"/>
          </p:nvPr>
        </p:nvSpPr>
        <p:spPr>
          <a:xfrm>
            <a:off x="311700" y="2887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4000">
                <a:solidFill>
                  <a:srgbClr val="FFFFFF"/>
                </a:solidFill>
                <a:latin typeface="Poppins"/>
                <a:ea typeface="Poppins"/>
                <a:cs typeface="Poppins"/>
                <a:sym typeface="Poppins"/>
              </a:rPr>
              <a:t>İstatistik ve Analiz</a:t>
            </a:r>
            <a:endParaRPr sz="4000">
              <a:solidFill>
                <a:srgbClr val="FFFFFF"/>
              </a:solidFill>
              <a:latin typeface="Poppins"/>
              <a:ea typeface="Poppins"/>
              <a:cs typeface="Poppins"/>
              <a:sym typeface="Poppins"/>
            </a:endParaRPr>
          </a:p>
        </p:txBody>
      </p:sp>
      <p:sp>
        <p:nvSpPr>
          <p:cNvPr id="142" name="Google Shape;142;ga0b26d6f19_0_8"/>
          <p:cNvSpPr txBox="1"/>
          <p:nvPr>
            <p:ph idx="1" type="body"/>
          </p:nvPr>
        </p:nvSpPr>
        <p:spPr>
          <a:xfrm>
            <a:off x="520025" y="1224025"/>
            <a:ext cx="1771800" cy="326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 sz="1700">
                <a:solidFill>
                  <a:schemeClr val="lt1"/>
                </a:solidFill>
                <a:latin typeface="Poppins"/>
                <a:ea typeface="Poppins"/>
                <a:cs typeface="Poppins"/>
                <a:sym typeface="Poppins"/>
              </a:rPr>
              <a:t>2019 verilerine göre dünyada toplam 600 milyondan fazla sokak hayvanı var. Ülkemizde ise yaklaşık 8 milyon sokak hayvanı yaşıyor.</a:t>
            </a:r>
            <a:endParaRPr sz="2000">
              <a:latin typeface="Poppins"/>
              <a:ea typeface="Poppins"/>
              <a:cs typeface="Poppins"/>
              <a:sym typeface="Poppins"/>
            </a:endParaRPr>
          </a:p>
        </p:txBody>
      </p:sp>
      <p:pic>
        <p:nvPicPr>
          <p:cNvPr id="143" name="Google Shape;143;ga0b26d6f19_0_8"/>
          <p:cNvPicPr preferRelativeResize="0"/>
          <p:nvPr/>
        </p:nvPicPr>
        <p:blipFill rotWithShape="1">
          <a:blip r:embed="rId3">
            <a:alphaModFix/>
          </a:blip>
          <a:srcRect b="0" l="0" r="2467" t="4205"/>
          <a:stretch/>
        </p:blipFill>
        <p:spPr>
          <a:xfrm>
            <a:off x="2450625" y="996175"/>
            <a:ext cx="6027300" cy="3358975"/>
          </a:xfrm>
          <a:prstGeom prst="rect">
            <a:avLst/>
          </a:prstGeom>
          <a:noFill/>
          <a:ln>
            <a:noFill/>
          </a:ln>
        </p:spPr>
      </p:pic>
      <p:pic>
        <p:nvPicPr>
          <p:cNvPr id="144" name="Google Shape;144;ga0b26d6f19_0_8"/>
          <p:cNvPicPr preferRelativeResize="0"/>
          <p:nvPr/>
        </p:nvPicPr>
        <p:blipFill>
          <a:blip r:embed="rId4">
            <a:alphaModFix/>
          </a:blip>
          <a:stretch>
            <a:fillRect/>
          </a:stretch>
        </p:blipFill>
        <p:spPr>
          <a:xfrm>
            <a:off x="8173725" y="73150"/>
            <a:ext cx="906900" cy="803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a0b26d6f19_0_15"/>
          <p:cNvSpPr txBox="1"/>
          <p:nvPr>
            <p:ph idx="1" type="body"/>
          </p:nvPr>
        </p:nvSpPr>
        <p:spPr>
          <a:xfrm>
            <a:off x="3346725" y="383150"/>
            <a:ext cx="4964700" cy="729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tr" sz="1700">
                <a:solidFill>
                  <a:srgbClr val="FFFFFF"/>
                </a:solidFill>
                <a:latin typeface="Poppins"/>
                <a:ea typeface="Poppins"/>
                <a:cs typeface="Poppins"/>
                <a:sym typeface="Poppins"/>
              </a:rPr>
              <a:t>Ülkemizde her yıl açlıktan ve susuzluktan yüzlerce hayvan hayatını </a:t>
            </a:r>
            <a:r>
              <a:rPr lang="tr" sz="1700">
                <a:solidFill>
                  <a:srgbClr val="FFFFFF"/>
                </a:solidFill>
                <a:latin typeface="Poppins"/>
                <a:ea typeface="Poppins"/>
                <a:cs typeface="Poppins"/>
                <a:sym typeface="Poppins"/>
              </a:rPr>
              <a:t>kaybetmektedir</a:t>
            </a:r>
            <a:r>
              <a:rPr lang="tr" sz="1700">
                <a:solidFill>
                  <a:srgbClr val="FFFFFF"/>
                </a:solidFill>
                <a:latin typeface="Poppins"/>
                <a:ea typeface="Poppins"/>
                <a:cs typeface="Poppins"/>
                <a:sym typeface="Poppins"/>
              </a:rPr>
              <a:t>.</a:t>
            </a:r>
            <a:endParaRPr sz="1700">
              <a:solidFill>
                <a:srgbClr val="FFFFFF"/>
              </a:solidFill>
              <a:latin typeface="Poppins"/>
              <a:ea typeface="Poppins"/>
              <a:cs typeface="Poppins"/>
              <a:sym typeface="Poppins"/>
            </a:endParaRPr>
          </a:p>
          <a:p>
            <a:pPr indent="0" lvl="0" marL="0" rtl="0" algn="ctr">
              <a:lnSpc>
                <a:spcPct val="100000"/>
              </a:lnSpc>
              <a:spcBef>
                <a:spcPts val="0"/>
              </a:spcBef>
              <a:spcAft>
                <a:spcPts val="0"/>
              </a:spcAft>
              <a:buNone/>
            </a:pPr>
            <a:r>
              <a:t/>
            </a:r>
            <a:endParaRPr sz="1300">
              <a:solidFill>
                <a:srgbClr val="FFFFFF"/>
              </a:solidFill>
              <a:latin typeface="Poppins"/>
              <a:ea typeface="Poppins"/>
              <a:cs typeface="Poppins"/>
              <a:sym typeface="Poppins"/>
            </a:endParaRPr>
          </a:p>
        </p:txBody>
      </p:sp>
      <p:sp>
        <p:nvSpPr>
          <p:cNvPr id="150" name="Google Shape;150;ga0b26d6f19_0_15"/>
          <p:cNvSpPr txBox="1"/>
          <p:nvPr/>
        </p:nvSpPr>
        <p:spPr>
          <a:xfrm>
            <a:off x="4388250" y="2174600"/>
            <a:ext cx="3713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tr" sz="1700">
                <a:solidFill>
                  <a:srgbClr val="FFFFFF"/>
                </a:solidFill>
                <a:latin typeface="Poppins"/>
                <a:ea typeface="Poppins"/>
                <a:cs typeface="Poppins"/>
                <a:sym typeface="Poppins"/>
              </a:rPr>
              <a:t>2020 yılının ilk 6 ayında en az 25 hayvan zehirlenerek öldürüldü.</a:t>
            </a:r>
            <a:endParaRPr sz="1700">
              <a:solidFill>
                <a:srgbClr val="FFFFFF"/>
              </a:solidFill>
              <a:latin typeface="Poppins"/>
              <a:ea typeface="Poppins"/>
              <a:cs typeface="Poppins"/>
              <a:sym typeface="Poppins"/>
            </a:endParaRPr>
          </a:p>
        </p:txBody>
      </p:sp>
      <p:sp>
        <p:nvSpPr>
          <p:cNvPr id="151" name="Google Shape;151;ga0b26d6f19_0_15"/>
          <p:cNvSpPr txBox="1"/>
          <p:nvPr/>
        </p:nvSpPr>
        <p:spPr>
          <a:xfrm>
            <a:off x="5013375" y="2955875"/>
            <a:ext cx="3571500" cy="144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tr" sz="1700">
                <a:solidFill>
                  <a:srgbClr val="FFFFFF"/>
                </a:solidFill>
                <a:latin typeface="Poppins"/>
                <a:ea typeface="Poppins"/>
                <a:cs typeface="Poppins"/>
                <a:sym typeface="Poppins"/>
              </a:rPr>
              <a:t>HAKİM raporuna göre, 2020’nin Ocak ayında en az;</a:t>
            </a:r>
            <a:endParaRPr sz="1700">
              <a:solidFill>
                <a:srgbClr val="FFFFFF"/>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lang="tr" sz="1700">
                <a:solidFill>
                  <a:srgbClr val="FFFFFF"/>
                </a:solidFill>
                <a:latin typeface="Poppins"/>
                <a:ea typeface="Poppins"/>
                <a:cs typeface="Poppins"/>
                <a:sym typeface="Poppins"/>
              </a:rPr>
              <a:t>48 bin 348 yaşam hakkı </a:t>
            </a:r>
            <a:r>
              <a:rPr lang="tr" sz="1700">
                <a:solidFill>
                  <a:srgbClr val="FFFFFF"/>
                </a:solidFill>
                <a:latin typeface="Poppins"/>
                <a:ea typeface="Poppins"/>
                <a:cs typeface="Poppins"/>
                <a:sym typeface="Poppins"/>
              </a:rPr>
              <a:t>gaspı</a:t>
            </a:r>
            <a:r>
              <a:rPr lang="tr" sz="1700">
                <a:solidFill>
                  <a:srgbClr val="FFFFFF"/>
                </a:solidFill>
                <a:latin typeface="Poppins"/>
                <a:ea typeface="Poppins"/>
                <a:cs typeface="Poppins"/>
                <a:sym typeface="Poppins"/>
              </a:rPr>
              <a:t>,</a:t>
            </a:r>
            <a:endParaRPr sz="1700">
              <a:solidFill>
                <a:srgbClr val="FFFFFF"/>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rPr lang="tr" sz="1700">
                <a:solidFill>
                  <a:srgbClr val="FFFFFF"/>
                </a:solidFill>
                <a:latin typeface="Poppins"/>
                <a:ea typeface="Poppins"/>
                <a:cs typeface="Poppins"/>
                <a:sym typeface="Poppins"/>
              </a:rPr>
              <a:t>29 bin 804 özgürlüğü kısıtlama vakası raporlandı.</a:t>
            </a:r>
            <a:endParaRPr sz="1700">
              <a:solidFill>
                <a:srgbClr val="FFFFFF"/>
              </a:solidFill>
              <a:latin typeface="Poppins"/>
              <a:ea typeface="Poppins"/>
              <a:cs typeface="Poppins"/>
              <a:sym typeface="Poppins"/>
            </a:endParaRPr>
          </a:p>
          <a:p>
            <a:pPr indent="0" lvl="0" marL="0" rtl="0" algn="ctr">
              <a:spcBef>
                <a:spcPts val="0"/>
              </a:spcBef>
              <a:spcAft>
                <a:spcPts val="0"/>
              </a:spcAft>
              <a:buNone/>
            </a:pPr>
            <a:r>
              <a:t/>
            </a:r>
            <a:endParaRPr sz="1800">
              <a:solidFill>
                <a:srgbClr val="FFFFFF"/>
              </a:solidFill>
              <a:latin typeface="Poppins"/>
              <a:ea typeface="Poppins"/>
              <a:cs typeface="Poppins"/>
              <a:sym typeface="Poppins"/>
            </a:endParaRPr>
          </a:p>
        </p:txBody>
      </p:sp>
      <p:pic>
        <p:nvPicPr>
          <p:cNvPr id="152" name="Google Shape;152;ga0b26d6f19_0_15"/>
          <p:cNvPicPr preferRelativeResize="0"/>
          <p:nvPr/>
        </p:nvPicPr>
        <p:blipFill>
          <a:blip r:embed="rId3">
            <a:alphaModFix/>
          </a:blip>
          <a:stretch>
            <a:fillRect/>
          </a:stretch>
        </p:blipFill>
        <p:spPr>
          <a:xfrm rot="252948">
            <a:off x="393223" y="466679"/>
            <a:ext cx="2349960" cy="2105075"/>
          </a:xfrm>
          <a:prstGeom prst="rect">
            <a:avLst/>
          </a:prstGeom>
          <a:noFill/>
          <a:ln>
            <a:noFill/>
          </a:ln>
        </p:spPr>
      </p:pic>
      <p:pic>
        <p:nvPicPr>
          <p:cNvPr id="153" name="Google Shape;153;ga0b26d6f19_0_15"/>
          <p:cNvPicPr preferRelativeResize="0"/>
          <p:nvPr/>
        </p:nvPicPr>
        <p:blipFill rotWithShape="1">
          <a:blip r:embed="rId4">
            <a:alphaModFix/>
          </a:blip>
          <a:srcRect b="0" l="15343" r="6451" t="0"/>
          <a:stretch/>
        </p:blipFill>
        <p:spPr>
          <a:xfrm rot="-288301">
            <a:off x="1998728" y="2747069"/>
            <a:ext cx="2259994" cy="1623863"/>
          </a:xfrm>
          <a:prstGeom prst="rect">
            <a:avLst/>
          </a:prstGeom>
          <a:noFill/>
          <a:ln>
            <a:noFill/>
          </a:ln>
        </p:spPr>
      </p:pic>
      <p:sp>
        <p:nvSpPr>
          <p:cNvPr id="154" name="Google Shape;154;ga0b26d6f19_0_15"/>
          <p:cNvSpPr txBox="1"/>
          <p:nvPr/>
        </p:nvSpPr>
        <p:spPr>
          <a:xfrm>
            <a:off x="3620175" y="1113125"/>
            <a:ext cx="4964700" cy="9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tr" sz="1700">
                <a:solidFill>
                  <a:srgbClr val="FFFFFF"/>
                </a:solidFill>
                <a:latin typeface="Poppins"/>
                <a:ea typeface="Poppins"/>
                <a:cs typeface="Poppins"/>
                <a:sym typeface="Poppins"/>
              </a:rPr>
              <a:t>Bu durumdaki etkenlerden biri sokak hayvanlarını kasten zarar vermek isteyen kişilerin atmış olduğu zehirli yiyeceklerdir.</a:t>
            </a:r>
            <a:endParaRPr sz="1700">
              <a:solidFill>
                <a:srgbClr val="FFFFFF"/>
              </a:solidFill>
              <a:latin typeface="Poppins"/>
              <a:ea typeface="Poppins"/>
              <a:cs typeface="Poppins"/>
              <a:sym typeface="Poppins"/>
            </a:endParaRPr>
          </a:p>
          <a:p>
            <a:pPr indent="0" lvl="0" marL="0" rtl="0" algn="ctr">
              <a:spcBef>
                <a:spcPts val="0"/>
              </a:spcBef>
              <a:spcAft>
                <a:spcPts val="0"/>
              </a:spcAft>
              <a:buClr>
                <a:schemeClr val="dk1"/>
              </a:buClr>
              <a:buSzPts val="1100"/>
              <a:buFont typeface="Arial"/>
              <a:buNone/>
            </a:pPr>
            <a:r>
              <a:t/>
            </a:r>
            <a:endParaRPr sz="1300">
              <a:solidFill>
                <a:srgbClr val="FFFFFF"/>
              </a:solidFill>
              <a:latin typeface="Poppins"/>
              <a:ea typeface="Poppins"/>
              <a:cs typeface="Poppins"/>
              <a:sym typeface="Poppins"/>
            </a:endParaRPr>
          </a:p>
          <a:p>
            <a:pPr indent="0" lvl="0" marL="0" rtl="0" algn="l">
              <a:spcBef>
                <a:spcPts val="0"/>
              </a:spcBef>
              <a:spcAft>
                <a:spcPts val="0"/>
              </a:spcAft>
              <a:buNone/>
            </a:pPr>
            <a:r>
              <a:t/>
            </a:r>
            <a:endParaRPr/>
          </a:p>
        </p:txBody>
      </p:sp>
      <p:pic>
        <p:nvPicPr>
          <p:cNvPr id="155" name="Google Shape;155;ga0b26d6f19_0_15"/>
          <p:cNvPicPr preferRelativeResize="0"/>
          <p:nvPr/>
        </p:nvPicPr>
        <p:blipFill>
          <a:blip r:embed="rId5">
            <a:alphaModFix/>
          </a:blip>
          <a:stretch>
            <a:fillRect/>
          </a:stretch>
        </p:blipFill>
        <p:spPr>
          <a:xfrm>
            <a:off x="8173725" y="73150"/>
            <a:ext cx="906900" cy="803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a0b26d6f19_0_35"/>
          <p:cNvSpPr txBox="1"/>
          <p:nvPr>
            <p:ph type="title"/>
          </p:nvPr>
        </p:nvSpPr>
        <p:spPr>
          <a:xfrm>
            <a:off x="237525" y="125238"/>
            <a:ext cx="1667400" cy="8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4000">
                <a:solidFill>
                  <a:srgbClr val="FFFFFF"/>
                </a:solidFill>
                <a:latin typeface="Poppins"/>
                <a:ea typeface="Poppins"/>
                <a:cs typeface="Poppins"/>
                <a:sym typeface="Poppins"/>
              </a:rPr>
              <a:t>ÜRÜN</a:t>
            </a:r>
            <a:endParaRPr sz="4000">
              <a:solidFill>
                <a:srgbClr val="FFFFFF"/>
              </a:solidFill>
              <a:latin typeface="Poppins"/>
              <a:ea typeface="Poppins"/>
              <a:cs typeface="Poppins"/>
              <a:sym typeface="Poppins"/>
            </a:endParaRPr>
          </a:p>
        </p:txBody>
      </p:sp>
      <p:pic>
        <p:nvPicPr>
          <p:cNvPr id="161" name="Google Shape;161;ga0b26d6f19_0_35"/>
          <p:cNvPicPr preferRelativeResize="0"/>
          <p:nvPr/>
        </p:nvPicPr>
        <p:blipFill>
          <a:blip r:embed="rId3">
            <a:alphaModFix/>
          </a:blip>
          <a:stretch>
            <a:fillRect/>
          </a:stretch>
        </p:blipFill>
        <p:spPr>
          <a:xfrm>
            <a:off x="3066838" y="354075"/>
            <a:ext cx="2889363" cy="3614052"/>
          </a:xfrm>
          <a:prstGeom prst="rect">
            <a:avLst/>
          </a:prstGeom>
          <a:noFill/>
          <a:ln>
            <a:noFill/>
          </a:ln>
        </p:spPr>
      </p:pic>
      <p:sp>
        <p:nvSpPr>
          <p:cNvPr id="162" name="Google Shape;162;ga0b26d6f19_0_35"/>
          <p:cNvSpPr/>
          <p:nvPr/>
        </p:nvSpPr>
        <p:spPr>
          <a:xfrm>
            <a:off x="5325025" y="1161725"/>
            <a:ext cx="1950300" cy="9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a0b26d6f19_0_35"/>
          <p:cNvSpPr/>
          <p:nvPr/>
        </p:nvSpPr>
        <p:spPr>
          <a:xfrm rot="462872">
            <a:off x="4860654" y="2039852"/>
            <a:ext cx="2216965" cy="9053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a0b26d6f19_0_35"/>
          <p:cNvSpPr/>
          <p:nvPr/>
        </p:nvSpPr>
        <p:spPr>
          <a:xfrm rot="635315">
            <a:off x="4583731" y="3178230"/>
            <a:ext cx="2378705" cy="9067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a0b26d6f19_0_35"/>
          <p:cNvSpPr/>
          <p:nvPr/>
        </p:nvSpPr>
        <p:spPr>
          <a:xfrm rot="-985353">
            <a:off x="2829776" y="824329"/>
            <a:ext cx="1469658" cy="9066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a0b26d6f19_0_35"/>
          <p:cNvSpPr/>
          <p:nvPr/>
        </p:nvSpPr>
        <p:spPr>
          <a:xfrm rot="-686235">
            <a:off x="2038452" y="1733795"/>
            <a:ext cx="2012157" cy="90606"/>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a0b26d6f19_0_35"/>
          <p:cNvSpPr txBox="1"/>
          <p:nvPr/>
        </p:nvSpPr>
        <p:spPr>
          <a:xfrm>
            <a:off x="7375175" y="780725"/>
            <a:ext cx="1570500" cy="7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FFFFF"/>
                </a:solidFill>
                <a:latin typeface="Poppins"/>
                <a:ea typeface="Poppins"/>
                <a:cs typeface="Poppins"/>
                <a:sym typeface="Poppins"/>
              </a:rPr>
              <a:t>Hayvanlara gölge olması için sundurma.</a:t>
            </a:r>
            <a:endParaRPr>
              <a:solidFill>
                <a:srgbClr val="FFFFFF"/>
              </a:solidFill>
              <a:latin typeface="Poppins"/>
              <a:ea typeface="Poppins"/>
              <a:cs typeface="Poppins"/>
              <a:sym typeface="Poppins"/>
            </a:endParaRPr>
          </a:p>
        </p:txBody>
      </p:sp>
      <p:sp>
        <p:nvSpPr>
          <p:cNvPr id="168" name="Google Shape;168;ga0b26d6f19_0_35"/>
          <p:cNvSpPr txBox="1"/>
          <p:nvPr/>
        </p:nvSpPr>
        <p:spPr>
          <a:xfrm>
            <a:off x="7157450" y="1885400"/>
            <a:ext cx="1667400" cy="7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FFFFF"/>
                </a:solidFill>
                <a:latin typeface="Poppins"/>
                <a:ea typeface="Poppins"/>
                <a:cs typeface="Poppins"/>
                <a:sym typeface="Poppins"/>
              </a:rPr>
              <a:t>Denetim ve  onarım için kapı girişi.</a:t>
            </a:r>
            <a:endParaRPr>
              <a:solidFill>
                <a:srgbClr val="FFFFFF"/>
              </a:solidFill>
              <a:latin typeface="Poppins"/>
              <a:ea typeface="Poppins"/>
              <a:cs typeface="Poppins"/>
              <a:sym typeface="Poppins"/>
            </a:endParaRPr>
          </a:p>
        </p:txBody>
      </p:sp>
      <p:sp>
        <p:nvSpPr>
          <p:cNvPr id="169" name="Google Shape;169;ga0b26d6f19_0_35"/>
          <p:cNvSpPr txBox="1"/>
          <p:nvPr/>
        </p:nvSpPr>
        <p:spPr>
          <a:xfrm>
            <a:off x="6950575" y="2917975"/>
            <a:ext cx="2047200" cy="11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FFFFF"/>
                </a:solidFill>
                <a:latin typeface="Poppins"/>
                <a:ea typeface="Poppins"/>
                <a:cs typeface="Poppins"/>
                <a:sym typeface="Poppins"/>
              </a:rPr>
              <a:t>Hayvanların kilolarını belirleyip kayıt altında tutmak için zemine gömülü  tartı.</a:t>
            </a:r>
            <a:endParaRPr>
              <a:solidFill>
                <a:srgbClr val="FFFFFF"/>
              </a:solidFill>
              <a:latin typeface="Poppins"/>
              <a:ea typeface="Poppins"/>
              <a:cs typeface="Poppins"/>
              <a:sym typeface="Poppins"/>
            </a:endParaRPr>
          </a:p>
        </p:txBody>
      </p:sp>
      <p:sp>
        <p:nvSpPr>
          <p:cNvPr id="170" name="Google Shape;170;ga0b26d6f19_0_35"/>
          <p:cNvSpPr txBox="1"/>
          <p:nvPr/>
        </p:nvSpPr>
        <p:spPr>
          <a:xfrm>
            <a:off x="156950" y="1641150"/>
            <a:ext cx="2047200" cy="8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FFFFF"/>
                </a:solidFill>
                <a:latin typeface="Poppins"/>
                <a:ea typeface="Poppins"/>
                <a:cs typeface="Poppins"/>
                <a:sym typeface="Poppins"/>
              </a:rPr>
              <a:t>Hayvanların boylarını ölçüp kayıt altında tutmak için uzaklık sensörü.</a:t>
            </a:r>
            <a:endParaRPr>
              <a:solidFill>
                <a:srgbClr val="FFFFFF"/>
              </a:solidFill>
              <a:latin typeface="Poppins"/>
              <a:ea typeface="Poppins"/>
              <a:cs typeface="Poppins"/>
              <a:sym typeface="Poppins"/>
            </a:endParaRPr>
          </a:p>
        </p:txBody>
      </p:sp>
      <p:sp>
        <p:nvSpPr>
          <p:cNvPr id="171" name="Google Shape;171;ga0b26d6f19_0_35"/>
          <p:cNvSpPr txBox="1"/>
          <p:nvPr/>
        </p:nvSpPr>
        <p:spPr>
          <a:xfrm>
            <a:off x="1219175" y="830975"/>
            <a:ext cx="15705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FFFFF"/>
                </a:solidFill>
                <a:latin typeface="Poppins"/>
                <a:ea typeface="Poppins"/>
                <a:cs typeface="Poppins"/>
                <a:sym typeface="Poppins"/>
              </a:rPr>
              <a:t>Aküyü beslemek için güneş paneli.</a:t>
            </a:r>
            <a:endParaRPr>
              <a:solidFill>
                <a:srgbClr val="FFFFFF"/>
              </a:solidFill>
              <a:latin typeface="Poppins"/>
              <a:ea typeface="Poppins"/>
              <a:cs typeface="Poppins"/>
              <a:sym typeface="Poppins"/>
            </a:endParaRPr>
          </a:p>
        </p:txBody>
      </p:sp>
      <p:sp>
        <p:nvSpPr>
          <p:cNvPr id="172" name="Google Shape;172;ga0b26d6f19_0_35"/>
          <p:cNvSpPr txBox="1"/>
          <p:nvPr/>
        </p:nvSpPr>
        <p:spPr>
          <a:xfrm>
            <a:off x="534950" y="3081250"/>
            <a:ext cx="1570500" cy="10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FFFFF"/>
                </a:solidFill>
                <a:latin typeface="Poppins"/>
                <a:ea typeface="Poppins"/>
                <a:cs typeface="Poppins"/>
                <a:sym typeface="Poppins"/>
              </a:rPr>
              <a:t>Gerekli eğitim modülleri için veri toplayacak kamera.</a:t>
            </a:r>
            <a:endParaRPr>
              <a:solidFill>
                <a:srgbClr val="FFFFFF"/>
              </a:solidFill>
              <a:latin typeface="Poppins"/>
              <a:ea typeface="Poppins"/>
              <a:cs typeface="Poppins"/>
              <a:sym typeface="Poppins"/>
            </a:endParaRPr>
          </a:p>
        </p:txBody>
      </p:sp>
      <p:pic>
        <p:nvPicPr>
          <p:cNvPr id="173" name="Google Shape;173;ga0b26d6f19_0_35"/>
          <p:cNvPicPr preferRelativeResize="0"/>
          <p:nvPr/>
        </p:nvPicPr>
        <p:blipFill>
          <a:blip r:embed="rId4">
            <a:alphaModFix/>
          </a:blip>
          <a:stretch>
            <a:fillRect/>
          </a:stretch>
        </p:blipFill>
        <p:spPr>
          <a:xfrm>
            <a:off x="8173725" y="73150"/>
            <a:ext cx="906900" cy="803375"/>
          </a:xfrm>
          <a:prstGeom prst="rect">
            <a:avLst/>
          </a:prstGeom>
          <a:noFill/>
          <a:ln>
            <a:noFill/>
          </a:ln>
        </p:spPr>
      </p:pic>
      <p:sp>
        <p:nvSpPr>
          <p:cNvPr id="174" name="Google Shape;174;ga0b26d6f19_0_35"/>
          <p:cNvSpPr/>
          <p:nvPr/>
        </p:nvSpPr>
        <p:spPr>
          <a:xfrm rot="8979140">
            <a:off x="1894355" y="2923800"/>
            <a:ext cx="2617340" cy="10136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a0b4fdb915_0_2"/>
          <p:cNvSpPr txBox="1"/>
          <p:nvPr>
            <p:ph type="title"/>
          </p:nvPr>
        </p:nvSpPr>
        <p:spPr>
          <a:xfrm>
            <a:off x="263125" y="130538"/>
            <a:ext cx="1796400" cy="8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4000">
                <a:solidFill>
                  <a:srgbClr val="FFFFFF"/>
                </a:solidFill>
                <a:latin typeface="Poppins"/>
                <a:ea typeface="Poppins"/>
                <a:cs typeface="Poppins"/>
                <a:sym typeface="Poppins"/>
              </a:rPr>
              <a:t>ÜRÜN</a:t>
            </a:r>
            <a:r>
              <a:rPr lang="tr" sz="4000">
                <a:latin typeface="Poppins"/>
                <a:ea typeface="Poppins"/>
                <a:cs typeface="Poppins"/>
                <a:sym typeface="Poppins"/>
              </a:rPr>
              <a:t>ü</a:t>
            </a:r>
            <a:endParaRPr sz="4000">
              <a:solidFill>
                <a:srgbClr val="FFFFFF"/>
              </a:solidFill>
              <a:latin typeface="Poppins"/>
              <a:ea typeface="Poppins"/>
              <a:cs typeface="Poppins"/>
              <a:sym typeface="Poppins"/>
            </a:endParaRPr>
          </a:p>
        </p:txBody>
      </p:sp>
      <p:pic>
        <p:nvPicPr>
          <p:cNvPr id="180" name="Google Shape;180;ga0b4fdb915_0_2"/>
          <p:cNvPicPr preferRelativeResize="0"/>
          <p:nvPr/>
        </p:nvPicPr>
        <p:blipFill>
          <a:blip r:embed="rId3">
            <a:alphaModFix/>
          </a:blip>
          <a:stretch>
            <a:fillRect/>
          </a:stretch>
        </p:blipFill>
        <p:spPr>
          <a:xfrm>
            <a:off x="3085563" y="361650"/>
            <a:ext cx="2859988" cy="3787300"/>
          </a:xfrm>
          <a:prstGeom prst="rect">
            <a:avLst/>
          </a:prstGeom>
          <a:noFill/>
          <a:ln>
            <a:noFill/>
          </a:ln>
        </p:spPr>
      </p:pic>
      <p:sp>
        <p:nvSpPr>
          <p:cNvPr id="181" name="Google Shape;181;ga0b4fdb915_0_2"/>
          <p:cNvSpPr/>
          <p:nvPr/>
        </p:nvSpPr>
        <p:spPr>
          <a:xfrm rot="785943">
            <a:off x="5563921" y="2939838"/>
            <a:ext cx="1850552" cy="9052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a0b4fdb915_0_2"/>
          <p:cNvSpPr/>
          <p:nvPr/>
        </p:nvSpPr>
        <p:spPr>
          <a:xfrm rot="-858169">
            <a:off x="5338089" y="1447782"/>
            <a:ext cx="1923522" cy="9073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a0b4fdb915_0_2"/>
          <p:cNvSpPr/>
          <p:nvPr/>
        </p:nvSpPr>
        <p:spPr>
          <a:xfrm>
            <a:off x="1986450" y="1834475"/>
            <a:ext cx="1669500" cy="90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a0b4fdb915_0_2"/>
          <p:cNvSpPr/>
          <p:nvPr/>
        </p:nvSpPr>
        <p:spPr>
          <a:xfrm rot="-758328">
            <a:off x="1677026" y="3087723"/>
            <a:ext cx="2288349" cy="110049"/>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a0b4fdb915_0_2"/>
          <p:cNvSpPr txBox="1"/>
          <p:nvPr/>
        </p:nvSpPr>
        <p:spPr>
          <a:xfrm>
            <a:off x="136075" y="1066500"/>
            <a:ext cx="1796400" cy="12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300">
                <a:solidFill>
                  <a:srgbClr val="FFFFFF"/>
                </a:solidFill>
                <a:latin typeface="Poppins"/>
                <a:ea typeface="Poppins"/>
                <a:cs typeface="Poppins"/>
                <a:sym typeface="Poppins"/>
              </a:rPr>
              <a:t>Alt kısmına eklenen step motor sayesinde mama kabına istenilen mamayı ekleyecek.</a:t>
            </a:r>
            <a:endParaRPr sz="1300">
              <a:solidFill>
                <a:srgbClr val="FFFFFF"/>
              </a:solidFill>
              <a:latin typeface="Poppins"/>
              <a:ea typeface="Poppins"/>
              <a:cs typeface="Poppins"/>
              <a:sym typeface="Poppins"/>
            </a:endParaRPr>
          </a:p>
        </p:txBody>
      </p:sp>
      <p:sp>
        <p:nvSpPr>
          <p:cNvPr id="186" name="Google Shape;186;ga0b4fdb915_0_2"/>
          <p:cNvSpPr txBox="1"/>
          <p:nvPr/>
        </p:nvSpPr>
        <p:spPr>
          <a:xfrm>
            <a:off x="6341025" y="4282300"/>
            <a:ext cx="4173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a0b4fdb915_0_2"/>
          <p:cNvSpPr txBox="1"/>
          <p:nvPr/>
        </p:nvSpPr>
        <p:spPr>
          <a:xfrm>
            <a:off x="311425" y="3129625"/>
            <a:ext cx="14457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FFFFF"/>
                </a:solidFill>
                <a:latin typeface="Poppins"/>
                <a:ea typeface="Poppins"/>
                <a:cs typeface="Poppins"/>
                <a:sym typeface="Poppins"/>
              </a:rPr>
              <a:t>Mama ve su kabı.</a:t>
            </a:r>
            <a:endParaRPr>
              <a:solidFill>
                <a:srgbClr val="FFFFFF"/>
              </a:solidFill>
              <a:latin typeface="Poppins"/>
              <a:ea typeface="Poppins"/>
              <a:cs typeface="Poppins"/>
              <a:sym typeface="Poppins"/>
            </a:endParaRPr>
          </a:p>
        </p:txBody>
      </p:sp>
      <p:sp>
        <p:nvSpPr>
          <p:cNvPr id="188" name="Google Shape;188;ga0b4fdb915_0_2"/>
          <p:cNvSpPr txBox="1"/>
          <p:nvPr/>
        </p:nvSpPr>
        <p:spPr>
          <a:xfrm>
            <a:off x="7266325" y="817025"/>
            <a:ext cx="1623900" cy="8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FFFFF"/>
                </a:solidFill>
                <a:latin typeface="Poppins"/>
                <a:ea typeface="Poppins"/>
                <a:cs typeface="Poppins"/>
                <a:sym typeface="Poppins"/>
              </a:rPr>
              <a:t>Makine bilgisayarı.</a:t>
            </a:r>
            <a:endParaRPr>
              <a:solidFill>
                <a:srgbClr val="FFFFFF"/>
              </a:solidFill>
              <a:latin typeface="Poppins"/>
              <a:ea typeface="Poppins"/>
              <a:cs typeface="Poppins"/>
              <a:sym typeface="Poppins"/>
            </a:endParaRPr>
          </a:p>
          <a:p>
            <a:pPr indent="0" lvl="0" marL="0" rtl="0" algn="l">
              <a:spcBef>
                <a:spcPts val="0"/>
              </a:spcBef>
              <a:spcAft>
                <a:spcPts val="0"/>
              </a:spcAft>
              <a:buNone/>
            </a:pPr>
            <a:r>
              <a:rPr lang="tr">
                <a:solidFill>
                  <a:srgbClr val="FFFFFF"/>
                </a:solidFill>
                <a:latin typeface="Poppins"/>
                <a:ea typeface="Poppins"/>
                <a:cs typeface="Poppins"/>
                <a:sym typeface="Poppins"/>
              </a:rPr>
              <a:t>raspberry pi 4</a:t>
            </a:r>
            <a:endParaRPr>
              <a:solidFill>
                <a:srgbClr val="FFFFFF"/>
              </a:solidFill>
              <a:latin typeface="Poppins"/>
              <a:ea typeface="Poppins"/>
              <a:cs typeface="Poppins"/>
              <a:sym typeface="Poppins"/>
            </a:endParaRPr>
          </a:p>
        </p:txBody>
      </p:sp>
      <p:sp>
        <p:nvSpPr>
          <p:cNvPr id="189" name="Google Shape;189;ga0b4fdb915_0_2"/>
          <p:cNvSpPr txBox="1"/>
          <p:nvPr/>
        </p:nvSpPr>
        <p:spPr>
          <a:xfrm>
            <a:off x="7456725" y="2998225"/>
            <a:ext cx="1623900" cy="8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FFFFF"/>
                </a:solidFill>
                <a:latin typeface="Poppins"/>
                <a:ea typeface="Poppins"/>
                <a:cs typeface="Poppins"/>
                <a:sym typeface="Poppins"/>
              </a:rPr>
              <a:t>Makineye güç verecek jel akü.</a:t>
            </a:r>
            <a:endParaRPr>
              <a:solidFill>
                <a:srgbClr val="FFFFFF"/>
              </a:solidFill>
              <a:latin typeface="Poppins"/>
              <a:ea typeface="Poppins"/>
              <a:cs typeface="Poppins"/>
              <a:sym typeface="Poppins"/>
            </a:endParaRPr>
          </a:p>
        </p:txBody>
      </p:sp>
      <p:pic>
        <p:nvPicPr>
          <p:cNvPr id="190" name="Google Shape;190;ga0b4fdb915_0_2"/>
          <p:cNvPicPr preferRelativeResize="0"/>
          <p:nvPr/>
        </p:nvPicPr>
        <p:blipFill>
          <a:blip r:embed="rId4">
            <a:alphaModFix/>
          </a:blip>
          <a:stretch>
            <a:fillRect/>
          </a:stretch>
        </p:blipFill>
        <p:spPr>
          <a:xfrm>
            <a:off x="8173725" y="73150"/>
            <a:ext cx="906900" cy="803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a0b26d6f19_0_30"/>
          <p:cNvSpPr txBox="1"/>
          <p:nvPr>
            <p:ph type="title"/>
          </p:nvPr>
        </p:nvSpPr>
        <p:spPr>
          <a:xfrm>
            <a:off x="197075" y="731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4000">
                <a:solidFill>
                  <a:srgbClr val="FFFFFF"/>
                </a:solidFill>
                <a:latin typeface="Poppins"/>
                <a:ea typeface="Poppins"/>
                <a:cs typeface="Poppins"/>
                <a:sym typeface="Poppins"/>
              </a:rPr>
              <a:t>Ürün Mobil Uygulama</a:t>
            </a:r>
            <a:endParaRPr sz="4000">
              <a:solidFill>
                <a:srgbClr val="FFFFFF"/>
              </a:solidFill>
              <a:latin typeface="Poppins"/>
              <a:ea typeface="Poppins"/>
              <a:cs typeface="Poppins"/>
              <a:sym typeface="Poppins"/>
            </a:endParaRPr>
          </a:p>
        </p:txBody>
      </p:sp>
      <p:pic>
        <p:nvPicPr>
          <p:cNvPr id="196" name="Google Shape;196;ga0b26d6f19_0_30"/>
          <p:cNvPicPr preferRelativeResize="0"/>
          <p:nvPr/>
        </p:nvPicPr>
        <p:blipFill>
          <a:blip r:embed="rId3">
            <a:alphaModFix/>
          </a:blip>
          <a:stretch>
            <a:fillRect/>
          </a:stretch>
        </p:blipFill>
        <p:spPr>
          <a:xfrm>
            <a:off x="8173725" y="73150"/>
            <a:ext cx="906900" cy="803375"/>
          </a:xfrm>
          <a:prstGeom prst="rect">
            <a:avLst/>
          </a:prstGeom>
          <a:noFill/>
          <a:ln>
            <a:noFill/>
          </a:ln>
        </p:spPr>
      </p:pic>
      <p:pic>
        <p:nvPicPr>
          <p:cNvPr id="197" name="Google Shape;197;ga0b26d6f19_0_30"/>
          <p:cNvPicPr preferRelativeResize="0"/>
          <p:nvPr/>
        </p:nvPicPr>
        <p:blipFill>
          <a:blip r:embed="rId4">
            <a:alphaModFix/>
          </a:blip>
          <a:stretch>
            <a:fillRect/>
          </a:stretch>
        </p:blipFill>
        <p:spPr>
          <a:xfrm>
            <a:off x="364025" y="991625"/>
            <a:ext cx="1797676" cy="3356626"/>
          </a:xfrm>
          <a:prstGeom prst="rect">
            <a:avLst/>
          </a:prstGeom>
          <a:noFill/>
          <a:ln>
            <a:noFill/>
          </a:ln>
        </p:spPr>
      </p:pic>
      <p:pic>
        <p:nvPicPr>
          <p:cNvPr id="198" name="Google Shape;198;ga0b26d6f19_0_30"/>
          <p:cNvPicPr preferRelativeResize="0"/>
          <p:nvPr/>
        </p:nvPicPr>
        <p:blipFill>
          <a:blip r:embed="rId5">
            <a:alphaModFix/>
          </a:blip>
          <a:stretch>
            <a:fillRect/>
          </a:stretch>
        </p:blipFill>
        <p:spPr>
          <a:xfrm>
            <a:off x="2584750" y="991600"/>
            <a:ext cx="1797676" cy="3356662"/>
          </a:xfrm>
          <a:prstGeom prst="rect">
            <a:avLst/>
          </a:prstGeom>
          <a:noFill/>
          <a:ln>
            <a:noFill/>
          </a:ln>
        </p:spPr>
      </p:pic>
      <p:pic>
        <p:nvPicPr>
          <p:cNvPr id="199" name="Google Shape;199;ga0b26d6f19_0_30"/>
          <p:cNvPicPr preferRelativeResize="0"/>
          <p:nvPr/>
        </p:nvPicPr>
        <p:blipFill>
          <a:blip r:embed="rId6">
            <a:alphaModFix/>
          </a:blip>
          <a:stretch>
            <a:fillRect/>
          </a:stretch>
        </p:blipFill>
        <p:spPr>
          <a:xfrm>
            <a:off x="4805486" y="991625"/>
            <a:ext cx="1797676" cy="3356644"/>
          </a:xfrm>
          <a:prstGeom prst="rect">
            <a:avLst/>
          </a:prstGeom>
          <a:noFill/>
          <a:ln>
            <a:noFill/>
          </a:ln>
        </p:spPr>
      </p:pic>
      <p:pic>
        <p:nvPicPr>
          <p:cNvPr id="200" name="Google Shape;200;ga0b26d6f19_0_30"/>
          <p:cNvPicPr preferRelativeResize="0"/>
          <p:nvPr/>
        </p:nvPicPr>
        <p:blipFill>
          <a:blip r:embed="rId7">
            <a:alphaModFix/>
          </a:blip>
          <a:stretch>
            <a:fillRect/>
          </a:stretch>
        </p:blipFill>
        <p:spPr>
          <a:xfrm>
            <a:off x="7026200" y="991613"/>
            <a:ext cx="1797676" cy="3356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a0b26d6f19_0_40"/>
          <p:cNvSpPr txBox="1"/>
          <p:nvPr>
            <p:ph type="title"/>
          </p:nvPr>
        </p:nvSpPr>
        <p:spPr>
          <a:xfrm>
            <a:off x="311700" y="4722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3100">
                <a:solidFill>
                  <a:srgbClr val="FFFFFF"/>
                </a:solidFill>
                <a:latin typeface="Poppins"/>
                <a:ea typeface="Poppins"/>
                <a:cs typeface="Poppins"/>
                <a:sym typeface="Poppins"/>
              </a:rPr>
              <a:t>Kullanmayı Hedeflediğimiz Uygulamalar</a:t>
            </a:r>
            <a:endParaRPr sz="3100">
              <a:solidFill>
                <a:srgbClr val="FFFFFF"/>
              </a:solidFill>
              <a:latin typeface="Poppins"/>
              <a:ea typeface="Poppins"/>
              <a:cs typeface="Poppins"/>
              <a:sym typeface="Poppins"/>
            </a:endParaRPr>
          </a:p>
        </p:txBody>
      </p:sp>
      <p:pic>
        <p:nvPicPr>
          <p:cNvPr id="206" name="Google Shape;206;ga0b26d6f19_0_40"/>
          <p:cNvPicPr preferRelativeResize="0"/>
          <p:nvPr/>
        </p:nvPicPr>
        <p:blipFill>
          <a:blip r:embed="rId3">
            <a:alphaModFix/>
          </a:blip>
          <a:stretch>
            <a:fillRect/>
          </a:stretch>
        </p:blipFill>
        <p:spPr>
          <a:xfrm>
            <a:off x="1074075" y="1532250"/>
            <a:ext cx="1224300" cy="1146825"/>
          </a:xfrm>
          <a:prstGeom prst="rect">
            <a:avLst/>
          </a:prstGeom>
          <a:noFill/>
          <a:ln>
            <a:noFill/>
          </a:ln>
        </p:spPr>
      </p:pic>
      <p:pic>
        <p:nvPicPr>
          <p:cNvPr id="207" name="Google Shape;207;ga0b26d6f19_0_40"/>
          <p:cNvPicPr preferRelativeResize="0"/>
          <p:nvPr/>
        </p:nvPicPr>
        <p:blipFill>
          <a:blip r:embed="rId4">
            <a:alphaModFix/>
          </a:blip>
          <a:stretch>
            <a:fillRect/>
          </a:stretch>
        </p:blipFill>
        <p:spPr>
          <a:xfrm>
            <a:off x="6637250" y="1571587"/>
            <a:ext cx="1822462" cy="1068150"/>
          </a:xfrm>
          <a:prstGeom prst="rect">
            <a:avLst/>
          </a:prstGeom>
          <a:noFill/>
          <a:ln>
            <a:noFill/>
          </a:ln>
        </p:spPr>
      </p:pic>
      <p:pic>
        <p:nvPicPr>
          <p:cNvPr id="208" name="Google Shape;208;ga0b26d6f19_0_40"/>
          <p:cNvPicPr preferRelativeResize="0"/>
          <p:nvPr/>
        </p:nvPicPr>
        <p:blipFill rotWithShape="1">
          <a:blip r:embed="rId5">
            <a:alphaModFix/>
          </a:blip>
          <a:srcRect b="0" l="19149" r="18777" t="0"/>
          <a:stretch/>
        </p:blipFill>
        <p:spPr>
          <a:xfrm>
            <a:off x="3822001" y="1270200"/>
            <a:ext cx="1499988" cy="1408875"/>
          </a:xfrm>
          <a:prstGeom prst="rect">
            <a:avLst/>
          </a:prstGeom>
          <a:noFill/>
          <a:ln>
            <a:noFill/>
          </a:ln>
        </p:spPr>
      </p:pic>
      <p:pic>
        <p:nvPicPr>
          <p:cNvPr id="209" name="Google Shape;209;ga0b26d6f19_0_40"/>
          <p:cNvPicPr preferRelativeResize="0"/>
          <p:nvPr/>
        </p:nvPicPr>
        <p:blipFill>
          <a:blip r:embed="rId6">
            <a:alphaModFix/>
          </a:blip>
          <a:stretch>
            <a:fillRect/>
          </a:stretch>
        </p:blipFill>
        <p:spPr>
          <a:xfrm>
            <a:off x="544875" y="3230275"/>
            <a:ext cx="2575400" cy="862892"/>
          </a:xfrm>
          <a:prstGeom prst="rect">
            <a:avLst/>
          </a:prstGeom>
          <a:noFill/>
          <a:ln>
            <a:noFill/>
          </a:ln>
        </p:spPr>
      </p:pic>
      <p:pic>
        <p:nvPicPr>
          <p:cNvPr id="210" name="Google Shape;210;ga0b26d6f19_0_40"/>
          <p:cNvPicPr preferRelativeResize="0"/>
          <p:nvPr/>
        </p:nvPicPr>
        <p:blipFill rotWithShape="1">
          <a:blip r:embed="rId7">
            <a:alphaModFix/>
          </a:blip>
          <a:srcRect b="36526" l="8921" r="11982" t="38940"/>
          <a:stretch/>
        </p:blipFill>
        <p:spPr>
          <a:xfrm>
            <a:off x="6187375" y="3343650"/>
            <a:ext cx="2416525" cy="749525"/>
          </a:xfrm>
          <a:prstGeom prst="rect">
            <a:avLst/>
          </a:prstGeom>
          <a:noFill/>
          <a:ln>
            <a:noFill/>
          </a:ln>
        </p:spPr>
      </p:pic>
      <p:pic>
        <p:nvPicPr>
          <p:cNvPr id="211" name="Google Shape;211;ga0b26d6f19_0_40"/>
          <p:cNvPicPr preferRelativeResize="0"/>
          <p:nvPr/>
        </p:nvPicPr>
        <p:blipFill>
          <a:blip r:embed="rId8">
            <a:alphaModFix/>
          </a:blip>
          <a:stretch>
            <a:fillRect/>
          </a:stretch>
        </p:blipFill>
        <p:spPr>
          <a:xfrm>
            <a:off x="3363738" y="3025024"/>
            <a:ext cx="2416524" cy="1068139"/>
          </a:xfrm>
          <a:prstGeom prst="rect">
            <a:avLst/>
          </a:prstGeom>
          <a:noFill/>
          <a:ln>
            <a:noFill/>
          </a:ln>
        </p:spPr>
      </p:pic>
      <p:pic>
        <p:nvPicPr>
          <p:cNvPr id="212" name="Google Shape;212;ga0b26d6f19_0_40"/>
          <p:cNvPicPr preferRelativeResize="0"/>
          <p:nvPr/>
        </p:nvPicPr>
        <p:blipFill>
          <a:blip r:embed="rId9">
            <a:alphaModFix/>
          </a:blip>
          <a:stretch>
            <a:fillRect/>
          </a:stretch>
        </p:blipFill>
        <p:spPr>
          <a:xfrm>
            <a:off x="8173725" y="73150"/>
            <a:ext cx="906900" cy="80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a0b26d6f19_0_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4000">
                <a:solidFill>
                  <a:srgbClr val="FFFFFF"/>
                </a:solidFill>
                <a:latin typeface="Poppins"/>
                <a:ea typeface="Poppins"/>
                <a:cs typeface="Poppins"/>
                <a:sym typeface="Poppins"/>
              </a:rPr>
              <a:t>Sinir Ağları</a:t>
            </a:r>
            <a:endParaRPr sz="4000">
              <a:solidFill>
                <a:srgbClr val="FFFFFF"/>
              </a:solidFill>
              <a:latin typeface="Poppins"/>
              <a:ea typeface="Poppins"/>
              <a:cs typeface="Poppins"/>
              <a:sym typeface="Poppins"/>
            </a:endParaRPr>
          </a:p>
        </p:txBody>
      </p:sp>
      <p:sp>
        <p:nvSpPr>
          <p:cNvPr id="218" name="Google Shape;218;ga0b26d6f19_0_50"/>
          <p:cNvSpPr txBox="1"/>
          <p:nvPr>
            <p:ph idx="1" type="body"/>
          </p:nvPr>
        </p:nvSpPr>
        <p:spPr>
          <a:xfrm>
            <a:off x="311700" y="1263075"/>
            <a:ext cx="8520600" cy="10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900">
                <a:solidFill>
                  <a:srgbClr val="FFFFFF"/>
                </a:solidFill>
                <a:latin typeface="Poppins"/>
                <a:ea typeface="Poppins"/>
                <a:cs typeface="Poppins"/>
                <a:sym typeface="Poppins"/>
              </a:rPr>
              <a:t>Google tarafından geliştirilen bir sinir ağıdır. GoogLeNet’te 1x1 konvulüsyon filtresi boyut ve işlem yükünü azaltmak için kullanılmaktadır. Bu sayede filtrelerin genişliği ve derinliği arttırılabilir.</a:t>
            </a:r>
            <a:endParaRPr sz="1900">
              <a:solidFill>
                <a:srgbClr val="FFFFFF"/>
              </a:solidFill>
              <a:latin typeface="Poppins"/>
              <a:ea typeface="Poppins"/>
              <a:cs typeface="Poppins"/>
              <a:sym typeface="Poppins"/>
            </a:endParaRPr>
          </a:p>
        </p:txBody>
      </p:sp>
      <p:pic>
        <p:nvPicPr>
          <p:cNvPr id="219" name="Google Shape;219;ga0b26d6f19_0_50"/>
          <p:cNvPicPr preferRelativeResize="0"/>
          <p:nvPr/>
        </p:nvPicPr>
        <p:blipFill>
          <a:blip r:embed="rId3">
            <a:alphaModFix/>
          </a:blip>
          <a:stretch>
            <a:fillRect/>
          </a:stretch>
        </p:blipFill>
        <p:spPr>
          <a:xfrm>
            <a:off x="8173725" y="73150"/>
            <a:ext cx="906900" cy="803375"/>
          </a:xfrm>
          <a:prstGeom prst="rect">
            <a:avLst/>
          </a:prstGeom>
          <a:noFill/>
          <a:ln>
            <a:noFill/>
          </a:ln>
        </p:spPr>
      </p:pic>
      <p:sp>
        <p:nvSpPr>
          <p:cNvPr id="220" name="Google Shape;220;ga0b26d6f19_0_50"/>
          <p:cNvSpPr txBox="1"/>
          <p:nvPr/>
        </p:nvSpPr>
        <p:spPr>
          <a:xfrm>
            <a:off x="311700" y="2415325"/>
            <a:ext cx="8520600" cy="104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900">
                <a:solidFill>
                  <a:schemeClr val="lt1"/>
                </a:solidFill>
                <a:latin typeface="Poppins"/>
                <a:ea typeface="Poppins"/>
                <a:cs typeface="Poppins"/>
                <a:sym typeface="Poppins"/>
              </a:rPr>
              <a:t>ResNet (Artık Ağ mimarisi), eğitim hatasını azaltmak için çok sayıda katman içeren artık bloklar kullanır. Bundan dolayı verimliliği artırmak ve derinlemesine eğitim yapmaktır.</a:t>
            </a:r>
            <a:endParaRPr sz="1900">
              <a:solidFill>
                <a:schemeClr val="lt1"/>
              </a:solidFill>
              <a:latin typeface="Poppins"/>
              <a:ea typeface="Poppins"/>
              <a:cs typeface="Poppins"/>
              <a:sym typeface="Poppins"/>
            </a:endParaRPr>
          </a:p>
        </p:txBody>
      </p:sp>
      <p:sp>
        <p:nvSpPr>
          <p:cNvPr id="221" name="Google Shape;221;ga0b26d6f19_0_50"/>
          <p:cNvSpPr txBox="1"/>
          <p:nvPr/>
        </p:nvSpPr>
        <p:spPr>
          <a:xfrm>
            <a:off x="311700" y="35675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sz="1900">
                <a:solidFill>
                  <a:schemeClr val="lt1"/>
                </a:solidFill>
                <a:latin typeface="Poppins"/>
                <a:ea typeface="Poppins"/>
                <a:cs typeface="Poppins"/>
                <a:sym typeface="Poppins"/>
              </a:rPr>
              <a:t>ResNet’in daha verimli olduğu şimdiye kadar yapılan eğitimlerce çıkan sonucumuzdur.</a:t>
            </a:r>
            <a:endParaRPr sz="1500">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a0b26d6f19_0_55"/>
          <p:cNvSpPr txBox="1"/>
          <p:nvPr>
            <p:ph idx="1" type="body"/>
          </p:nvPr>
        </p:nvSpPr>
        <p:spPr>
          <a:xfrm>
            <a:off x="311700" y="1551563"/>
            <a:ext cx="8520600" cy="8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rgbClr val="FFFFFF"/>
                </a:solidFill>
                <a:latin typeface="Poppins"/>
                <a:ea typeface="Poppins"/>
                <a:cs typeface="Poppins"/>
                <a:sym typeface="Poppins"/>
              </a:rPr>
              <a:t>OpenCV tarafından geliştirilmiş olan HaarCascade Classification modellemesini de kullanarak kendi eğitimimize </a:t>
            </a:r>
            <a:r>
              <a:rPr lang="tr" sz="2000">
                <a:solidFill>
                  <a:srgbClr val="FFFFFF"/>
                </a:solidFill>
                <a:latin typeface="Poppins"/>
                <a:ea typeface="Poppins"/>
                <a:cs typeface="Poppins"/>
                <a:sym typeface="Poppins"/>
              </a:rPr>
              <a:t>ekstra</a:t>
            </a:r>
            <a:r>
              <a:rPr lang="tr" sz="2000">
                <a:solidFill>
                  <a:srgbClr val="FFFFFF"/>
                </a:solidFill>
                <a:latin typeface="Poppins"/>
                <a:ea typeface="Poppins"/>
                <a:cs typeface="Poppins"/>
                <a:sym typeface="Poppins"/>
              </a:rPr>
              <a:t> olarak hayvanları daha iyi tespit etmekteyiz.</a:t>
            </a:r>
            <a:endParaRPr sz="2000">
              <a:solidFill>
                <a:srgbClr val="FFFFFF"/>
              </a:solidFill>
              <a:latin typeface="Poppins"/>
              <a:ea typeface="Poppins"/>
              <a:cs typeface="Poppins"/>
              <a:sym typeface="Poppins"/>
            </a:endParaRPr>
          </a:p>
        </p:txBody>
      </p:sp>
      <p:sp>
        <p:nvSpPr>
          <p:cNvPr id="227" name="Google Shape;227;ga0b26d6f19_0_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4000">
                <a:solidFill>
                  <a:srgbClr val="FFFFFF"/>
                </a:solidFill>
                <a:latin typeface="Poppins"/>
                <a:ea typeface="Poppins"/>
                <a:cs typeface="Poppins"/>
                <a:sym typeface="Poppins"/>
              </a:rPr>
              <a:t>Kullandığımız Algoritmalar</a:t>
            </a:r>
            <a:endParaRPr sz="4000">
              <a:solidFill>
                <a:srgbClr val="FFFFFF"/>
              </a:solidFill>
              <a:latin typeface="Poppins"/>
              <a:ea typeface="Poppins"/>
              <a:cs typeface="Poppins"/>
              <a:sym typeface="Poppins"/>
            </a:endParaRPr>
          </a:p>
        </p:txBody>
      </p:sp>
      <p:pic>
        <p:nvPicPr>
          <p:cNvPr id="228" name="Google Shape;228;ga0b26d6f19_0_55"/>
          <p:cNvPicPr preferRelativeResize="0"/>
          <p:nvPr/>
        </p:nvPicPr>
        <p:blipFill>
          <a:blip r:embed="rId3">
            <a:alphaModFix/>
          </a:blip>
          <a:stretch>
            <a:fillRect/>
          </a:stretch>
        </p:blipFill>
        <p:spPr>
          <a:xfrm>
            <a:off x="8173725" y="73150"/>
            <a:ext cx="906900" cy="803375"/>
          </a:xfrm>
          <a:prstGeom prst="rect">
            <a:avLst/>
          </a:prstGeom>
          <a:noFill/>
          <a:ln>
            <a:noFill/>
          </a:ln>
        </p:spPr>
      </p:pic>
      <p:sp>
        <p:nvSpPr>
          <p:cNvPr id="229" name="Google Shape;229;ga0b26d6f19_0_55"/>
          <p:cNvSpPr txBox="1"/>
          <p:nvPr/>
        </p:nvSpPr>
        <p:spPr>
          <a:xfrm>
            <a:off x="311700" y="2823000"/>
            <a:ext cx="8520600" cy="118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2000">
                <a:solidFill>
                  <a:schemeClr val="lt1"/>
                </a:solidFill>
                <a:latin typeface="Poppins"/>
                <a:ea typeface="Poppins"/>
                <a:cs typeface="Poppins"/>
                <a:sym typeface="Poppins"/>
              </a:rPr>
              <a:t>TensorFlow tarafından geliştirilen TensorFlow 2 Detection Model Zoo altındaki COCO datasetini Fast R-CNN ve CenterNet Resnet50 V2 configlerini kullanarak sıfırdan eğitim yapılmıştır.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txBox="1"/>
          <p:nvPr/>
        </p:nvSpPr>
        <p:spPr>
          <a:xfrm>
            <a:off x="790950" y="595000"/>
            <a:ext cx="3536700" cy="92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tr" sz="4000" u="none" cap="none" strike="noStrike">
                <a:solidFill>
                  <a:srgbClr val="FFFFFF"/>
                </a:solidFill>
                <a:latin typeface="Poppins"/>
                <a:ea typeface="Poppins"/>
                <a:cs typeface="Poppins"/>
                <a:sym typeface="Poppins"/>
              </a:rPr>
              <a:t>Biz Kimiz ?</a:t>
            </a:r>
            <a:endParaRPr b="0" i="0" sz="4000" u="none" cap="none" strike="noStrike">
              <a:solidFill>
                <a:srgbClr val="FFFFFF"/>
              </a:solidFill>
              <a:latin typeface="Poppins"/>
              <a:ea typeface="Poppins"/>
              <a:cs typeface="Poppins"/>
              <a:sym typeface="Poppins"/>
            </a:endParaRPr>
          </a:p>
        </p:txBody>
      </p:sp>
      <p:graphicFrame>
        <p:nvGraphicFramePr>
          <p:cNvPr id="59" name="Google Shape;59;p2"/>
          <p:cNvGraphicFramePr/>
          <p:nvPr/>
        </p:nvGraphicFramePr>
        <p:xfrm>
          <a:off x="1405525" y="2307100"/>
          <a:ext cx="3000000" cy="3000000"/>
        </p:xfrm>
        <a:graphic>
          <a:graphicData uri="http://schemas.openxmlformats.org/drawingml/2006/table">
            <a:tbl>
              <a:tblPr>
                <a:noFill/>
                <a:tableStyleId>{8EE688F7-B19B-4B77-945C-CB52E7EE9842}</a:tableStyleId>
              </a:tblPr>
              <a:tblGrid>
                <a:gridCol w="2532825"/>
                <a:gridCol w="4407925"/>
              </a:tblGrid>
              <a:tr h="381000">
                <a:tc>
                  <a:txBody>
                    <a:bodyPr/>
                    <a:lstStyle/>
                    <a:p>
                      <a:pPr indent="0" lvl="0" marL="0" marR="0" rtl="0" algn="l">
                        <a:lnSpc>
                          <a:spcPct val="100000"/>
                        </a:lnSpc>
                        <a:spcBef>
                          <a:spcPts val="0"/>
                        </a:spcBef>
                        <a:spcAft>
                          <a:spcPts val="0"/>
                        </a:spcAft>
                        <a:buClr>
                          <a:srgbClr val="000000"/>
                        </a:buClr>
                        <a:buSzPts val="3000"/>
                        <a:buFont typeface="Arial"/>
                        <a:buNone/>
                      </a:pPr>
                      <a:r>
                        <a:rPr lang="tr" sz="3000" u="none" cap="none" strike="noStrike">
                          <a:solidFill>
                            <a:srgbClr val="FFFFFF"/>
                          </a:solidFill>
                          <a:latin typeface="Poppins"/>
                          <a:ea typeface="Poppins"/>
                          <a:cs typeface="Poppins"/>
                          <a:sym typeface="Poppins"/>
                        </a:rPr>
                        <a:t>Grup ismi   :</a:t>
                      </a:r>
                      <a:endParaRPr sz="3000" u="none" cap="none" strike="noStrike">
                        <a:solidFill>
                          <a:srgbClr val="FFFFFF"/>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0"/>
                        <a:buFont typeface="Arial"/>
                        <a:buNone/>
                      </a:pPr>
                      <a:r>
                        <a:rPr lang="tr" sz="3000">
                          <a:solidFill>
                            <a:srgbClr val="FFFFFF"/>
                          </a:solidFill>
                          <a:latin typeface="Poppins"/>
                          <a:ea typeface="Poppins"/>
                          <a:cs typeface="Poppins"/>
                          <a:sym typeface="Poppins"/>
                        </a:rPr>
                        <a:t>Big Paws Theory</a:t>
                      </a:r>
                      <a:endParaRPr sz="3000" u="none" cap="none" strike="noStrike">
                        <a:solidFill>
                          <a:srgbClr val="FFFFFF"/>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7875">
                <a:tc>
                  <a:txBody>
                    <a:bodyPr/>
                    <a:lstStyle/>
                    <a:p>
                      <a:pPr indent="0" lvl="0" marL="0" marR="0" rtl="0" algn="l">
                        <a:lnSpc>
                          <a:spcPct val="100000"/>
                        </a:lnSpc>
                        <a:spcBef>
                          <a:spcPts val="0"/>
                        </a:spcBef>
                        <a:spcAft>
                          <a:spcPts val="0"/>
                        </a:spcAft>
                        <a:buClr>
                          <a:srgbClr val="000000"/>
                        </a:buClr>
                        <a:buSzPts val="3000"/>
                        <a:buFont typeface="Arial"/>
                        <a:buNone/>
                      </a:pPr>
                      <a:r>
                        <a:rPr lang="tr" sz="3000" u="none" cap="none" strike="noStrike">
                          <a:solidFill>
                            <a:srgbClr val="FFFFFF"/>
                          </a:solidFill>
                          <a:latin typeface="Poppins"/>
                          <a:ea typeface="Poppins"/>
                          <a:cs typeface="Poppins"/>
                          <a:sym typeface="Poppins"/>
                        </a:rPr>
                        <a:t>Takım lideri:</a:t>
                      </a:r>
                      <a:endParaRPr sz="3000" u="none" cap="none" strike="noStrike">
                        <a:solidFill>
                          <a:srgbClr val="FFFFFF"/>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0"/>
                        <a:buFont typeface="Arial"/>
                        <a:buNone/>
                      </a:pPr>
                      <a:r>
                        <a:rPr lang="tr" sz="3000">
                          <a:solidFill>
                            <a:srgbClr val="FFFFFF"/>
                          </a:solidFill>
                          <a:latin typeface="Poppins"/>
                          <a:ea typeface="Poppins"/>
                          <a:cs typeface="Poppins"/>
                          <a:sym typeface="Poppins"/>
                        </a:rPr>
                        <a:t>Enes Tayyip Tunçlar</a:t>
                      </a:r>
                      <a:endParaRPr sz="3000" u="none" cap="none" strike="noStrike">
                        <a:solidFill>
                          <a:srgbClr val="FFFFFF"/>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60" name="Google Shape;60;p2"/>
          <p:cNvPicPr preferRelativeResize="0"/>
          <p:nvPr/>
        </p:nvPicPr>
        <p:blipFill rotWithShape="1">
          <a:blip r:embed="rId3">
            <a:alphaModFix/>
          </a:blip>
          <a:srcRect b="48633" l="39856" r="39242" t="21857"/>
          <a:stretch/>
        </p:blipFill>
        <p:spPr>
          <a:xfrm>
            <a:off x="790950" y="813164"/>
            <a:ext cx="432250" cy="343275"/>
          </a:xfrm>
          <a:prstGeom prst="rect">
            <a:avLst/>
          </a:prstGeom>
          <a:noFill/>
          <a:ln>
            <a:noFill/>
          </a:ln>
        </p:spPr>
      </p:pic>
      <p:pic>
        <p:nvPicPr>
          <p:cNvPr id="61" name="Google Shape;61;p2"/>
          <p:cNvPicPr preferRelativeResize="0"/>
          <p:nvPr/>
        </p:nvPicPr>
        <p:blipFill>
          <a:blip r:embed="rId4">
            <a:alphaModFix/>
          </a:blip>
          <a:stretch>
            <a:fillRect/>
          </a:stretch>
        </p:blipFill>
        <p:spPr>
          <a:xfrm>
            <a:off x="8173725" y="73150"/>
            <a:ext cx="906900" cy="803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a0b26d6f19_0_6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4000">
                <a:solidFill>
                  <a:srgbClr val="FFFFFF"/>
                </a:solidFill>
                <a:latin typeface="Poppins"/>
                <a:ea typeface="Poppins"/>
                <a:cs typeface="Poppins"/>
                <a:sym typeface="Poppins"/>
              </a:rPr>
              <a:t>Tensorflow Eğitim Verileri</a:t>
            </a:r>
            <a:endParaRPr sz="4000">
              <a:solidFill>
                <a:srgbClr val="FFFFFF"/>
              </a:solidFill>
              <a:latin typeface="Poppins"/>
              <a:ea typeface="Poppins"/>
              <a:cs typeface="Poppins"/>
              <a:sym typeface="Poppins"/>
            </a:endParaRPr>
          </a:p>
        </p:txBody>
      </p:sp>
      <p:sp>
        <p:nvSpPr>
          <p:cNvPr id="235" name="Google Shape;235;ga0b26d6f19_0_60"/>
          <p:cNvSpPr txBox="1"/>
          <p:nvPr>
            <p:ph idx="1" type="body"/>
          </p:nvPr>
        </p:nvSpPr>
        <p:spPr>
          <a:xfrm>
            <a:off x="311700" y="1224025"/>
            <a:ext cx="8520600" cy="11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rgbClr val="FFFFFF"/>
                </a:solidFill>
                <a:latin typeface="Poppins"/>
                <a:ea typeface="Poppins"/>
                <a:cs typeface="Poppins"/>
                <a:sym typeface="Poppins"/>
              </a:rPr>
              <a:t>Kullandığımız kedi ve köpek tanıma işlemlerini Tensorflow’un “</a:t>
            </a:r>
            <a:r>
              <a:rPr lang="tr" sz="2000" u="sng">
                <a:solidFill>
                  <a:srgbClr val="FFFFFF"/>
                </a:solidFill>
                <a:latin typeface="Poppins"/>
                <a:ea typeface="Poppins"/>
                <a:cs typeface="Poppins"/>
                <a:sym typeface="Poppins"/>
                <a:hlinkClick r:id="rId3">
                  <a:extLst>
                    <a:ext uri="{A12FA001-AC4F-418D-AE19-62706E023703}">
                      <ahyp:hlinkClr val="tx"/>
                    </a:ext>
                  </a:extLst>
                </a:hlinkClick>
              </a:rPr>
              <a:t>cats_vs_dogs</a:t>
            </a:r>
            <a:r>
              <a:rPr lang="tr" sz="2000">
                <a:solidFill>
                  <a:srgbClr val="FFFFFF"/>
                </a:solidFill>
                <a:latin typeface="Poppins"/>
                <a:ea typeface="Poppins"/>
                <a:cs typeface="Poppins"/>
                <a:sym typeface="Poppins"/>
              </a:rPr>
              <a:t>” adresini referans alarak buradaki dataset’ten ve source kodundan faydalandık.</a:t>
            </a:r>
            <a:endParaRPr sz="2000">
              <a:solidFill>
                <a:srgbClr val="FFFFFF"/>
              </a:solidFill>
              <a:latin typeface="Poppins"/>
              <a:ea typeface="Poppins"/>
              <a:cs typeface="Poppins"/>
              <a:sym typeface="Poppins"/>
            </a:endParaRPr>
          </a:p>
        </p:txBody>
      </p:sp>
      <p:pic>
        <p:nvPicPr>
          <p:cNvPr id="236" name="Google Shape;236;ga0b26d6f19_0_60"/>
          <p:cNvPicPr preferRelativeResize="0"/>
          <p:nvPr/>
        </p:nvPicPr>
        <p:blipFill>
          <a:blip r:embed="rId4">
            <a:alphaModFix/>
          </a:blip>
          <a:stretch>
            <a:fillRect/>
          </a:stretch>
        </p:blipFill>
        <p:spPr>
          <a:xfrm>
            <a:off x="8173725" y="73150"/>
            <a:ext cx="906900" cy="803375"/>
          </a:xfrm>
          <a:prstGeom prst="rect">
            <a:avLst/>
          </a:prstGeom>
          <a:noFill/>
          <a:ln>
            <a:noFill/>
          </a:ln>
        </p:spPr>
      </p:pic>
      <p:sp>
        <p:nvSpPr>
          <p:cNvPr id="237" name="Google Shape;237;ga0b26d6f19_0_60"/>
          <p:cNvSpPr txBox="1"/>
          <p:nvPr/>
        </p:nvSpPr>
        <p:spPr>
          <a:xfrm>
            <a:off x="311700" y="2467425"/>
            <a:ext cx="8520600" cy="80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2000">
                <a:solidFill>
                  <a:schemeClr val="lt1"/>
                </a:solidFill>
                <a:latin typeface="Poppins"/>
                <a:ea typeface="Poppins"/>
                <a:cs typeface="Poppins"/>
                <a:sym typeface="Poppins"/>
              </a:rPr>
              <a:t>Common Object in Context (COCO) tarafından hazırlanmış “</a:t>
            </a:r>
            <a:r>
              <a:rPr lang="tr" sz="2000" u="sng">
                <a:solidFill>
                  <a:schemeClr val="lt1"/>
                </a:solidFill>
                <a:latin typeface="Poppins"/>
                <a:ea typeface="Poppins"/>
                <a:cs typeface="Poppins"/>
                <a:sym typeface="Poppins"/>
                <a:hlinkClick r:id="rId5">
                  <a:extLst>
                    <a:ext uri="{A12FA001-AC4F-418D-AE19-62706E023703}">
                      <ahyp:hlinkClr val="tx"/>
                    </a:ext>
                  </a:extLst>
                </a:hlinkClick>
              </a:rPr>
              <a:t>Coco 2020 İmages Dataset</a:t>
            </a:r>
            <a:r>
              <a:rPr lang="tr" sz="2000">
                <a:solidFill>
                  <a:schemeClr val="lt1"/>
                </a:solidFill>
                <a:latin typeface="Poppins"/>
                <a:ea typeface="Poppins"/>
                <a:cs typeface="Poppins"/>
                <a:sym typeface="Poppins"/>
              </a:rPr>
              <a:t>” datasetlerini kullandık.</a:t>
            </a:r>
            <a:endParaRPr/>
          </a:p>
        </p:txBody>
      </p:sp>
      <p:sp>
        <p:nvSpPr>
          <p:cNvPr id="238" name="Google Shape;238;ga0b26d6f19_0_60"/>
          <p:cNvSpPr txBox="1"/>
          <p:nvPr/>
        </p:nvSpPr>
        <p:spPr>
          <a:xfrm>
            <a:off x="311700" y="3398600"/>
            <a:ext cx="8520600" cy="80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2000">
                <a:solidFill>
                  <a:schemeClr val="lt1"/>
                </a:solidFill>
                <a:latin typeface="Poppins"/>
                <a:ea typeface="Poppins"/>
                <a:cs typeface="Poppins"/>
                <a:sym typeface="Poppins"/>
              </a:rPr>
              <a:t>Kendimiz tarafından toplanan ve etiketlenen verileri de bu eğitim verilerine dahil ettik.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a0b26d6f19_0_6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4000">
                <a:solidFill>
                  <a:srgbClr val="FFFFFF"/>
                </a:solidFill>
                <a:latin typeface="Poppins"/>
                <a:ea typeface="Poppins"/>
                <a:cs typeface="Poppins"/>
                <a:sym typeface="Poppins"/>
              </a:rPr>
              <a:t>Rakip Analizi</a:t>
            </a:r>
            <a:endParaRPr sz="4000">
              <a:solidFill>
                <a:srgbClr val="FFFFFF"/>
              </a:solidFill>
              <a:latin typeface="Poppins"/>
              <a:ea typeface="Poppins"/>
              <a:cs typeface="Poppins"/>
              <a:sym typeface="Poppins"/>
            </a:endParaRPr>
          </a:p>
        </p:txBody>
      </p:sp>
      <p:pic>
        <p:nvPicPr>
          <p:cNvPr id="244" name="Google Shape;244;ga0b26d6f19_0_65"/>
          <p:cNvPicPr preferRelativeResize="0"/>
          <p:nvPr/>
        </p:nvPicPr>
        <p:blipFill>
          <a:blip r:embed="rId3">
            <a:alphaModFix/>
          </a:blip>
          <a:stretch>
            <a:fillRect/>
          </a:stretch>
        </p:blipFill>
        <p:spPr>
          <a:xfrm>
            <a:off x="501650" y="1244550"/>
            <a:ext cx="2673300" cy="1503001"/>
          </a:xfrm>
          <a:prstGeom prst="rect">
            <a:avLst/>
          </a:prstGeom>
          <a:noFill/>
          <a:ln>
            <a:noFill/>
          </a:ln>
        </p:spPr>
      </p:pic>
      <p:pic>
        <p:nvPicPr>
          <p:cNvPr id="245" name="Google Shape;245;ga0b26d6f19_0_65"/>
          <p:cNvPicPr preferRelativeResize="0"/>
          <p:nvPr/>
        </p:nvPicPr>
        <p:blipFill>
          <a:blip r:embed="rId4">
            <a:alphaModFix/>
          </a:blip>
          <a:stretch>
            <a:fillRect/>
          </a:stretch>
        </p:blipFill>
        <p:spPr>
          <a:xfrm>
            <a:off x="3526113" y="1244550"/>
            <a:ext cx="2672018" cy="1503000"/>
          </a:xfrm>
          <a:prstGeom prst="rect">
            <a:avLst/>
          </a:prstGeom>
          <a:noFill/>
          <a:ln>
            <a:noFill/>
          </a:ln>
        </p:spPr>
      </p:pic>
      <p:pic>
        <p:nvPicPr>
          <p:cNvPr id="246" name="Google Shape;246;ga0b26d6f19_0_65"/>
          <p:cNvPicPr preferRelativeResize="0"/>
          <p:nvPr/>
        </p:nvPicPr>
        <p:blipFill rotWithShape="1">
          <a:blip r:embed="rId5">
            <a:alphaModFix/>
          </a:blip>
          <a:srcRect b="7723" l="5921" r="11138" t="0"/>
          <a:stretch/>
        </p:blipFill>
        <p:spPr>
          <a:xfrm>
            <a:off x="6740035" y="935061"/>
            <a:ext cx="2164716" cy="2327037"/>
          </a:xfrm>
          <a:prstGeom prst="rect">
            <a:avLst/>
          </a:prstGeom>
          <a:noFill/>
          <a:ln>
            <a:noFill/>
          </a:ln>
        </p:spPr>
      </p:pic>
      <p:sp>
        <p:nvSpPr>
          <p:cNvPr id="247" name="Google Shape;247;ga0b26d6f19_0_65"/>
          <p:cNvSpPr txBox="1"/>
          <p:nvPr/>
        </p:nvSpPr>
        <p:spPr>
          <a:xfrm>
            <a:off x="501650" y="2900100"/>
            <a:ext cx="2673300" cy="18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rgbClr val="FFFFFF"/>
                </a:solidFill>
                <a:latin typeface="Poppins"/>
                <a:ea typeface="Poppins"/>
                <a:cs typeface="Poppins"/>
                <a:sym typeface="Poppins"/>
              </a:rPr>
              <a:t>Sensörlü ve pedallı sistemdir Ancak sensör göremediği zaman hayvan pedala basması gerektiğini bilmeyebilir. Bizim projemizde step motorlar sayesinde kamera alanına giren hayvan için mam kabına mama dökülmektedir.</a:t>
            </a:r>
            <a:endParaRPr sz="1200">
              <a:solidFill>
                <a:srgbClr val="FFFFFF"/>
              </a:solidFill>
              <a:latin typeface="Poppins"/>
              <a:ea typeface="Poppins"/>
              <a:cs typeface="Poppins"/>
              <a:sym typeface="Poppins"/>
            </a:endParaRPr>
          </a:p>
        </p:txBody>
      </p:sp>
      <p:sp>
        <p:nvSpPr>
          <p:cNvPr id="248" name="Google Shape;248;ga0b26d6f19_0_65"/>
          <p:cNvSpPr txBox="1"/>
          <p:nvPr/>
        </p:nvSpPr>
        <p:spPr>
          <a:xfrm>
            <a:off x="3535350" y="2900100"/>
            <a:ext cx="2672100" cy="14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rgbClr val="FFFFFF"/>
                </a:solidFill>
                <a:latin typeface="Poppins"/>
                <a:ea typeface="Poppins"/>
                <a:cs typeface="Poppins"/>
                <a:sym typeface="Poppins"/>
              </a:rPr>
              <a:t>Pet şişe </a:t>
            </a:r>
            <a:r>
              <a:rPr lang="tr" sz="1200">
                <a:solidFill>
                  <a:srgbClr val="FFFFFF"/>
                </a:solidFill>
                <a:latin typeface="Poppins"/>
                <a:ea typeface="Poppins"/>
                <a:cs typeface="Poppins"/>
                <a:sym typeface="Poppins"/>
              </a:rPr>
              <a:t>atınca</a:t>
            </a:r>
            <a:r>
              <a:rPr lang="tr" sz="1200">
                <a:solidFill>
                  <a:srgbClr val="FFFFFF"/>
                </a:solidFill>
                <a:latin typeface="Poppins"/>
                <a:ea typeface="Poppins"/>
                <a:cs typeface="Poppins"/>
                <a:sym typeface="Poppins"/>
              </a:rPr>
              <a:t> mama dökülüyor. Pet şişe atılmaması durumu olabilir.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lang="tr" sz="1200">
                <a:solidFill>
                  <a:srgbClr val="FFFFFF"/>
                </a:solidFill>
                <a:latin typeface="Poppins"/>
                <a:ea typeface="Poppins"/>
                <a:cs typeface="Poppins"/>
                <a:sym typeface="Poppins"/>
              </a:rPr>
              <a:t>Bizim projemizde hayvan için belirli miktar mama dökülmektedir ve tüketilmeyen mama </a:t>
            </a:r>
            <a:r>
              <a:rPr lang="tr" sz="1200">
                <a:solidFill>
                  <a:srgbClr val="FFFFFF"/>
                </a:solidFill>
                <a:latin typeface="Poppins"/>
                <a:ea typeface="Poppins"/>
                <a:cs typeface="Poppins"/>
                <a:sym typeface="Poppins"/>
              </a:rPr>
              <a:t>devirdaim</a:t>
            </a:r>
            <a:r>
              <a:rPr lang="tr" sz="1200">
                <a:solidFill>
                  <a:srgbClr val="FFFFFF"/>
                </a:solidFill>
                <a:latin typeface="Poppins"/>
                <a:ea typeface="Poppins"/>
                <a:cs typeface="Poppins"/>
                <a:sym typeface="Poppins"/>
              </a:rPr>
              <a:t> yapmaktadır.</a:t>
            </a:r>
            <a:endParaRPr sz="1200">
              <a:solidFill>
                <a:srgbClr val="FFFFFF"/>
              </a:solidFill>
              <a:latin typeface="Poppins"/>
              <a:ea typeface="Poppins"/>
              <a:cs typeface="Poppins"/>
              <a:sym typeface="Poppins"/>
            </a:endParaRPr>
          </a:p>
        </p:txBody>
      </p:sp>
      <p:sp>
        <p:nvSpPr>
          <p:cNvPr id="249" name="Google Shape;249;ga0b26d6f19_0_65"/>
          <p:cNvSpPr txBox="1"/>
          <p:nvPr/>
        </p:nvSpPr>
        <p:spPr>
          <a:xfrm>
            <a:off x="6567850" y="3320500"/>
            <a:ext cx="2539200" cy="11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rgbClr val="FFFFFF"/>
                </a:solidFill>
                <a:latin typeface="Poppins"/>
                <a:ea typeface="Poppins"/>
                <a:cs typeface="Poppins"/>
                <a:sym typeface="Poppins"/>
              </a:rPr>
              <a:t>İnsanlar tweet attıkça mama dökülüyor. Biz kamera ile hayvan tanıyıp onun türüne göre otonom şekilde mama aktarmaktayız. </a:t>
            </a:r>
            <a:endParaRPr sz="1200">
              <a:solidFill>
                <a:srgbClr val="FFFFFF"/>
              </a:solidFill>
              <a:latin typeface="Poppins"/>
              <a:ea typeface="Poppins"/>
              <a:cs typeface="Poppins"/>
              <a:sym typeface="Poppins"/>
            </a:endParaRPr>
          </a:p>
        </p:txBody>
      </p:sp>
      <p:pic>
        <p:nvPicPr>
          <p:cNvPr id="250" name="Google Shape;250;ga0b26d6f19_0_65"/>
          <p:cNvPicPr preferRelativeResize="0"/>
          <p:nvPr/>
        </p:nvPicPr>
        <p:blipFill>
          <a:blip r:embed="rId6">
            <a:alphaModFix/>
          </a:blip>
          <a:stretch>
            <a:fillRect/>
          </a:stretch>
        </p:blipFill>
        <p:spPr>
          <a:xfrm>
            <a:off x="8173725" y="73150"/>
            <a:ext cx="906900" cy="803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nvSpPr>
        <p:spPr>
          <a:xfrm>
            <a:off x="861250" y="595025"/>
            <a:ext cx="3780900" cy="92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tr" sz="4000" u="none" cap="none" strike="noStrike">
                <a:solidFill>
                  <a:srgbClr val="FFFFFF"/>
                </a:solidFill>
                <a:latin typeface="Poppins"/>
                <a:ea typeface="Poppins"/>
                <a:cs typeface="Poppins"/>
                <a:sym typeface="Poppins"/>
              </a:rPr>
              <a:t>Ekip Bilgileri</a:t>
            </a:r>
            <a:endParaRPr b="0" i="0" sz="4000" u="none" cap="none" strike="noStrike">
              <a:solidFill>
                <a:srgbClr val="FFFFFF"/>
              </a:solidFill>
              <a:latin typeface="Poppins"/>
              <a:ea typeface="Poppins"/>
              <a:cs typeface="Poppins"/>
              <a:sym typeface="Poppins"/>
            </a:endParaRPr>
          </a:p>
        </p:txBody>
      </p:sp>
      <p:sp>
        <p:nvSpPr>
          <p:cNvPr id="67" name="Google Shape;67;p3"/>
          <p:cNvSpPr txBox="1"/>
          <p:nvPr/>
        </p:nvSpPr>
        <p:spPr>
          <a:xfrm>
            <a:off x="2890775" y="1953400"/>
            <a:ext cx="4752600" cy="200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lang="tr" sz="3000">
                <a:solidFill>
                  <a:srgbClr val="FFFFFF"/>
                </a:solidFill>
                <a:latin typeface="Poppins"/>
                <a:ea typeface="Poppins"/>
                <a:cs typeface="Poppins"/>
                <a:sym typeface="Poppins"/>
              </a:rPr>
              <a:t>Cem Karacaer</a:t>
            </a:r>
            <a:endParaRPr b="0" i="0" sz="30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7200"/>
              <a:buFont typeface="Arial"/>
              <a:buNone/>
            </a:pPr>
            <a:r>
              <a:rPr lang="tr" sz="3000">
                <a:solidFill>
                  <a:srgbClr val="FFFFFF"/>
                </a:solidFill>
                <a:latin typeface="Poppins"/>
                <a:ea typeface="Poppins"/>
                <a:cs typeface="Poppins"/>
                <a:sym typeface="Poppins"/>
              </a:rPr>
              <a:t>Burcu Gültekin</a:t>
            </a:r>
            <a:endParaRPr b="0" i="0" sz="30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7200"/>
              <a:buFont typeface="Arial"/>
              <a:buNone/>
            </a:pPr>
            <a:r>
              <a:rPr lang="tr" sz="3000">
                <a:solidFill>
                  <a:srgbClr val="FFFFFF"/>
                </a:solidFill>
                <a:latin typeface="Poppins"/>
                <a:ea typeface="Poppins"/>
                <a:cs typeface="Poppins"/>
                <a:sym typeface="Poppins"/>
              </a:rPr>
              <a:t>Enes Tayyip Tunçlar</a:t>
            </a:r>
            <a:endParaRPr b="0" i="0" sz="30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7200"/>
              <a:buFont typeface="Arial"/>
              <a:buNone/>
            </a:pPr>
            <a:r>
              <a:rPr lang="tr" sz="3000">
                <a:solidFill>
                  <a:srgbClr val="FFFFFF"/>
                </a:solidFill>
                <a:latin typeface="Poppins"/>
                <a:ea typeface="Poppins"/>
                <a:cs typeface="Poppins"/>
                <a:sym typeface="Poppins"/>
              </a:rPr>
              <a:t>Erdem Aksu</a:t>
            </a:r>
            <a:endParaRPr b="0" i="0" sz="3000" u="none" cap="none" strike="noStrike">
              <a:solidFill>
                <a:srgbClr val="FFFFFF"/>
              </a:solidFill>
              <a:latin typeface="Poppins"/>
              <a:ea typeface="Poppins"/>
              <a:cs typeface="Poppins"/>
              <a:sym typeface="Poppins"/>
            </a:endParaRPr>
          </a:p>
        </p:txBody>
      </p:sp>
      <p:pic>
        <p:nvPicPr>
          <p:cNvPr id="68" name="Google Shape;68;p3"/>
          <p:cNvPicPr preferRelativeResize="0"/>
          <p:nvPr/>
        </p:nvPicPr>
        <p:blipFill rotWithShape="1">
          <a:blip r:embed="rId3">
            <a:alphaModFix/>
          </a:blip>
          <a:srcRect b="48633" l="39856" r="39242" t="21857"/>
          <a:stretch/>
        </p:blipFill>
        <p:spPr>
          <a:xfrm>
            <a:off x="790950" y="813164"/>
            <a:ext cx="432250" cy="343275"/>
          </a:xfrm>
          <a:prstGeom prst="rect">
            <a:avLst/>
          </a:prstGeom>
          <a:noFill/>
          <a:ln>
            <a:noFill/>
          </a:ln>
        </p:spPr>
      </p:pic>
      <p:pic>
        <p:nvPicPr>
          <p:cNvPr id="69" name="Google Shape;69;p3"/>
          <p:cNvPicPr preferRelativeResize="0"/>
          <p:nvPr/>
        </p:nvPicPr>
        <p:blipFill>
          <a:blip r:embed="rId4">
            <a:alphaModFix/>
          </a:blip>
          <a:stretch>
            <a:fillRect/>
          </a:stretch>
        </p:blipFill>
        <p:spPr>
          <a:xfrm>
            <a:off x="8173725" y="73150"/>
            <a:ext cx="906900" cy="803375"/>
          </a:xfrm>
          <a:prstGeom prst="rect">
            <a:avLst/>
          </a:prstGeom>
          <a:noFill/>
          <a:ln>
            <a:noFill/>
          </a:ln>
        </p:spPr>
      </p:pic>
      <p:pic>
        <p:nvPicPr>
          <p:cNvPr id="70" name="Google Shape;70;p3"/>
          <p:cNvPicPr preferRelativeResize="0"/>
          <p:nvPr/>
        </p:nvPicPr>
        <p:blipFill>
          <a:blip r:embed="rId5">
            <a:alphaModFix/>
          </a:blip>
          <a:stretch>
            <a:fillRect/>
          </a:stretch>
        </p:blipFill>
        <p:spPr>
          <a:xfrm>
            <a:off x="2535575" y="2111586"/>
            <a:ext cx="353877" cy="343275"/>
          </a:xfrm>
          <a:prstGeom prst="rect">
            <a:avLst/>
          </a:prstGeom>
          <a:noFill/>
          <a:ln>
            <a:noFill/>
          </a:ln>
        </p:spPr>
      </p:pic>
      <p:pic>
        <p:nvPicPr>
          <p:cNvPr id="71" name="Google Shape;71;p3"/>
          <p:cNvPicPr preferRelativeResize="0"/>
          <p:nvPr/>
        </p:nvPicPr>
        <p:blipFill>
          <a:blip r:embed="rId5">
            <a:alphaModFix/>
          </a:blip>
          <a:stretch>
            <a:fillRect/>
          </a:stretch>
        </p:blipFill>
        <p:spPr>
          <a:xfrm>
            <a:off x="2535575" y="2575835"/>
            <a:ext cx="353876" cy="343252"/>
          </a:xfrm>
          <a:prstGeom prst="rect">
            <a:avLst/>
          </a:prstGeom>
          <a:noFill/>
          <a:ln>
            <a:noFill/>
          </a:ln>
        </p:spPr>
      </p:pic>
      <p:pic>
        <p:nvPicPr>
          <p:cNvPr id="72" name="Google Shape;72;p3"/>
          <p:cNvPicPr preferRelativeResize="0"/>
          <p:nvPr/>
        </p:nvPicPr>
        <p:blipFill>
          <a:blip r:embed="rId5">
            <a:alphaModFix/>
          </a:blip>
          <a:stretch>
            <a:fillRect/>
          </a:stretch>
        </p:blipFill>
        <p:spPr>
          <a:xfrm>
            <a:off x="2535575" y="3040049"/>
            <a:ext cx="353876" cy="343252"/>
          </a:xfrm>
          <a:prstGeom prst="rect">
            <a:avLst/>
          </a:prstGeom>
          <a:noFill/>
          <a:ln>
            <a:noFill/>
          </a:ln>
        </p:spPr>
      </p:pic>
      <p:pic>
        <p:nvPicPr>
          <p:cNvPr id="73" name="Google Shape;73;p3"/>
          <p:cNvPicPr preferRelativeResize="0"/>
          <p:nvPr/>
        </p:nvPicPr>
        <p:blipFill>
          <a:blip r:embed="rId5">
            <a:alphaModFix/>
          </a:blip>
          <a:stretch>
            <a:fillRect/>
          </a:stretch>
        </p:blipFill>
        <p:spPr>
          <a:xfrm>
            <a:off x="2535563" y="3504272"/>
            <a:ext cx="353876" cy="3432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nvSpPr>
        <p:spPr>
          <a:xfrm>
            <a:off x="4935150" y="3036225"/>
            <a:ext cx="4146000" cy="68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tr" sz="2800">
                <a:solidFill>
                  <a:srgbClr val="FFFFFF"/>
                </a:solidFill>
                <a:latin typeface="Poppins"/>
                <a:ea typeface="Poppins"/>
                <a:cs typeface="Poppins"/>
                <a:sym typeface="Poppins"/>
              </a:rPr>
              <a:t>Enes Tayyip Tunçlar</a:t>
            </a:r>
            <a:endParaRPr b="1" i="0" sz="2800" u="none" cap="none" strike="noStrike">
              <a:solidFill>
                <a:srgbClr val="FFFFFF"/>
              </a:solidFill>
              <a:latin typeface="Poppins"/>
              <a:ea typeface="Poppins"/>
              <a:cs typeface="Poppins"/>
              <a:sym typeface="Poppins"/>
            </a:endParaRPr>
          </a:p>
        </p:txBody>
      </p:sp>
      <p:pic>
        <p:nvPicPr>
          <p:cNvPr id="79" name="Google Shape;79;p4"/>
          <p:cNvPicPr preferRelativeResize="0"/>
          <p:nvPr/>
        </p:nvPicPr>
        <p:blipFill rotWithShape="1">
          <a:blip r:embed="rId3">
            <a:alphaModFix/>
          </a:blip>
          <a:srcRect b="48633" l="39856" r="39242" t="21857"/>
          <a:stretch/>
        </p:blipFill>
        <p:spPr>
          <a:xfrm>
            <a:off x="4786693" y="3206471"/>
            <a:ext cx="324326" cy="312325"/>
          </a:xfrm>
          <a:prstGeom prst="rect">
            <a:avLst/>
          </a:prstGeom>
          <a:noFill/>
          <a:ln>
            <a:noFill/>
          </a:ln>
        </p:spPr>
      </p:pic>
      <p:sp>
        <p:nvSpPr>
          <p:cNvPr id="80" name="Google Shape;80;p4"/>
          <p:cNvSpPr txBox="1"/>
          <p:nvPr/>
        </p:nvSpPr>
        <p:spPr>
          <a:xfrm>
            <a:off x="246150" y="73150"/>
            <a:ext cx="4754100" cy="47544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00000"/>
              </a:lnSpc>
              <a:spcBef>
                <a:spcPts val="1000"/>
              </a:spcBef>
              <a:spcAft>
                <a:spcPts val="0"/>
              </a:spcAft>
              <a:buClr>
                <a:schemeClr val="lt1"/>
              </a:buClr>
              <a:buSzPts val="2300"/>
              <a:buFont typeface="Poppins"/>
              <a:buChar char="●"/>
            </a:pPr>
            <a:r>
              <a:rPr b="1" lang="tr" sz="2300">
                <a:solidFill>
                  <a:schemeClr val="lt1"/>
                </a:solidFill>
                <a:latin typeface="Poppins"/>
                <a:ea typeface="Poppins"/>
                <a:cs typeface="Poppins"/>
                <a:sym typeface="Poppins"/>
              </a:rPr>
              <a:t>Enes Tayyip Tunçlar </a:t>
            </a:r>
            <a:r>
              <a:rPr b="1" i="0" lang="tr" sz="2300" u="none" cap="none" strike="noStrike">
                <a:solidFill>
                  <a:schemeClr val="lt1"/>
                </a:solidFill>
                <a:latin typeface="Poppins"/>
                <a:ea typeface="Poppins"/>
                <a:cs typeface="Poppins"/>
                <a:sym typeface="Poppins"/>
              </a:rPr>
              <a:t>- Kısa Biyografi</a:t>
            </a:r>
            <a:endParaRPr b="1" i="0" sz="2300" u="none" cap="none" strike="noStrike">
              <a:solidFill>
                <a:schemeClr val="lt1"/>
              </a:solidFill>
              <a:latin typeface="Poppins"/>
              <a:ea typeface="Poppins"/>
              <a:cs typeface="Poppins"/>
              <a:sym typeface="Poppins"/>
            </a:endParaRPr>
          </a:p>
          <a:p>
            <a:pPr indent="0" lvl="0" marL="457200" marR="0" rtl="0" algn="l">
              <a:lnSpc>
                <a:spcPct val="100000"/>
              </a:lnSpc>
              <a:spcBef>
                <a:spcPts val="1000"/>
              </a:spcBef>
              <a:spcAft>
                <a:spcPts val="1000"/>
              </a:spcAft>
              <a:buClr>
                <a:schemeClr val="dk1"/>
              </a:buClr>
              <a:buSzPts val="1100"/>
              <a:buFont typeface="Arial"/>
              <a:buNone/>
            </a:pPr>
            <a:r>
              <a:rPr lang="tr" sz="1800">
                <a:solidFill>
                  <a:schemeClr val="lt1"/>
                </a:solidFill>
                <a:latin typeface="Poppins"/>
                <a:ea typeface="Poppins"/>
                <a:cs typeface="Poppins"/>
                <a:sym typeface="Poppins"/>
              </a:rPr>
              <a:t>Düzce Üniversitesi 4. Sınıf Bilgisayar Mühendisliği bölümü öğrencisiyim. Siber Güvenlikte Zararlı Yazılım Analizi ile ilgileniyorum. Daha öncelerde yapay zeka algoritmaları ve yapay sinir ağları ile ilgili çalışmalarda bulundum. Big Paws Theory ekibinde takım liderliği yapıyorum. Takımın çalışması gerekenleri planlıyor ve yapay zeka algoritmalarından ve ağlardan en verimli olanları test ediyorum.</a:t>
            </a:r>
            <a:endParaRPr sz="1800">
              <a:solidFill>
                <a:schemeClr val="lt1"/>
              </a:solidFill>
              <a:latin typeface="Poppins"/>
              <a:ea typeface="Poppins"/>
              <a:cs typeface="Poppins"/>
              <a:sym typeface="Poppins"/>
            </a:endParaRPr>
          </a:p>
        </p:txBody>
      </p:sp>
      <p:pic>
        <p:nvPicPr>
          <p:cNvPr id="81" name="Google Shape;81;p4"/>
          <p:cNvPicPr preferRelativeResize="0"/>
          <p:nvPr/>
        </p:nvPicPr>
        <p:blipFill>
          <a:blip r:embed="rId4">
            <a:alphaModFix/>
          </a:blip>
          <a:stretch>
            <a:fillRect/>
          </a:stretch>
        </p:blipFill>
        <p:spPr>
          <a:xfrm>
            <a:off x="8173725" y="73150"/>
            <a:ext cx="906900" cy="803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nvSpPr>
        <p:spPr>
          <a:xfrm>
            <a:off x="5703425" y="3036225"/>
            <a:ext cx="3377100" cy="68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tr" sz="3000">
                <a:solidFill>
                  <a:srgbClr val="FFFFFF"/>
                </a:solidFill>
                <a:latin typeface="Poppins"/>
                <a:ea typeface="Poppins"/>
                <a:cs typeface="Poppins"/>
                <a:sym typeface="Poppins"/>
              </a:rPr>
              <a:t>Cem Karacaer</a:t>
            </a:r>
            <a:endParaRPr b="1" i="0" sz="3000" u="none" cap="none" strike="noStrike">
              <a:solidFill>
                <a:srgbClr val="FFFFFF"/>
              </a:solidFill>
              <a:latin typeface="Poppins"/>
              <a:ea typeface="Poppins"/>
              <a:cs typeface="Poppins"/>
              <a:sym typeface="Poppins"/>
            </a:endParaRPr>
          </a:p>
        </p:txBody>
      </p:sp>
      <p:pic>
        <p:nvPicPr>
          <p:cNvPr id="87" name="Google Shape;87;p5"/>
          <p:cNvPicPr preferRelativeResize="0"/>
          <p:nvPr/>
        </p:nvPicPr>
        <p:blipFill rotWithShape="1">
          <a:blip r:embed="rId3">
            <a:alphaModFix/>
          </a:blip>
          <a:srcRect b="48633" l="39856" r="39242" t="21857"/>
          <a:stretch/>
        </p:blipFill>
        <p:spPr>
          <a:xfrm>
            <a:off x="5508075" y="3224012"/>
            <a:ext cx="324326" cy="312325"/>
          </a:xfrm>
          <a:prstGeom prst="rect">
            <a:avLst/>
          </a:prstGeom>
          <a:noFill/>
          <a:ln>
            <a:noFill/>
          </a:ln>
        </p:spPr>
      </p:pic>
      <p:sp>
        <p:nvSpPr>
          <p:cNvPr id="88" name="Google Shape;88;p5"/>
          <p:cNvSpPr txBox="1"/>
          <p:nvPr/>
        </p:nvSpPr>
        <p:spPr>
          <a:xfrm>
            <a:off x="311700" y="194550"/>
            <a:ext cx="4951200" cy="47544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1000"/>
              </a:spcBef>
              <a:spcAft>
                <a:spcPts val="0"/>
              </a:spcAft>
              <a:buClr>
                <a:schemeClr val="lt1"/>
              </a:buClr>
              <a:buSzPts val="2500"/>
              <a:buFont typeface="Poppins"/>
              <a:buChar char="●"/>
            </a:pPr>
            <a:r>
              <a:rPr b="1" lang="tr" sz="2500">
                <a:solidFill>
                  <a:schemeClr val="lt1"/>
                </a:solidFill>
                <a:latin typeface="Poppins"/>
                <a:ea typeface="Poppins"/>
                <a:cs typeface="Poppins"/>
                <a:sym typeface="Poppins"/>
              </a:rPr>
              <a:t>Cem Karacaer</a:t>
            </a:r>
            <a:r>
              <a:rPr b="1" i="0" lang="tr" sz="2500" u="none" cap="none" strike="noStrike">
                <a:solidFill>
                  <a:schemeClr val="lt1"/>
                </a:solidFill>
                <a:latin typeface="Poppins"/>
                <a:ea typeface="Poppins"/>
                <a:cs typeface="Poppins"/>
                <a:sym typeface="Poppins"/>
              </a:rPr>
              <a:t>- Kısa Biyografi</a:t>
            </a:r>
            <a:endParaRPr b="1" i="0" sz="2500" u="none" cap="none" strike="noStrike">
              <a:solidFill>
                <a:schemeClr val="lt1"/>
              </a:solidFill>
              <a:latin typeface="Poppins"/>
              <a:ea typeface="Poppins"/>
              <a:cs typeface="Poppins"/>
              <a:sym typeface="Poppins"/>
            </a:endParaRPr>
          </a:p>
          <a:p>
            <a:pPr indent="0" lvl="0" marL="457200" marR="0" rtl="0" algn="l">
              <a:lnSpc>
                <a:spcPct val="100000"/>
              </a:lnSpc>
              <a:spcBef>
                <a:spcPts val="1000"/>
              </a:spcBef>
              <a:spcAft>
                <a:spcPts val="1000"/>
              </a:spcAft>
              <a:buClr>
                <a:srgbClr val="000000"/>
              </a:buClr>
              <a:buSzPts val="2500"/>
              <a:buFont typeface="Arial"/>
              <a:buNone/>
            </a:pPr>
            <a:r>
              <a:rPr lang="tr" sz="2000">
                <a:solidFill>
                  <a:srgbClr val="FFFFFF"/>
                </a:solidFill>
                <a:latin typeface="Poppins"/>
                <a:ea typeface="Poppins"/>
                <a:cs typeface="Poppins"/>
                <a:sym typeface="Poppins"/>
              </a:rPr>
              <a:t>Düzce Üniversitesi Bilgisayar Mühendisliği bölümünde 2. sınıfta okuyorum. Daha önceden yapay zeka ve makine </a:t>
            </a:r>
            <a:r>
              <a:rPr lang="tr" sz="2000">
                <a:solidFill>
                  <a:srgbClr val="FFFFFF"/>
                </a:solidFill>
                <a:latin typeface="Poppins"/>
                <a:ea typeface="Poppins"/>
                <a:cs typeface="Poppins"/>
                <a:sym typeface="Poppins"/>
              </a:rPr>
              <a:t>öğrenmesi ile ilgilendim. Bu </a:t>
            </a:r>
            <a:r>
              <a:rPr lang="tr" sz="2000">
                <a:solidFill>
                  <a:srgbClr val="FFFFFF"/>
                </a:solidFill>
                <a:latin typeface="Poppins"/>
                <a:ea typeface="Poppins"/>
                <a:cs typeface="Poppins"/>
                <a:sym typeface="Poppins"/>
              </a:rPr>
              <a:t>projede Ar-Ge ve tasarım kısmından sorumluyum.</a:t>
            </a:r>
            <a:endParaRPr i="0" sz="2000" cap="none" strike="noStrike">
              <a:solidFill>
                <a:srgbClr val="FFFFFF"/>
              </a:solidFill>
              <a:latin typeface="Poppins"/>
              <a:ea typeface="Poppins"/>
              <a:cs typeface="Poppins"/>
              <a:sym typeface="Poppins"/>
            </a:endParaRPr>
          </a:p>
        </p:txBody>
      </p:sp>
      <p:pic>
        <p:nvPicPr>
          <p:cNvPr id="89" name="Google Shape;89;p5"/>
          <p:cNvPicPr preferRelativeResize="0"/>
          <p:nvPr/>
        </p:nvPicPr>
        <p:blipFill>
          <a:blip r:embed="rId4">
            <a:alphaModFix/>
          </a:blip>
          <a:stretch>
            <a:fillRect/>
          </a:stretch>
        </p:blipFill>
        <p:spPr>
          <a:xfrm>
            <a:off x="8173725" y="73150"/>
            <a:ext cx="906900" cy="80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6"/>
          <p:cNvSpPr txBox="1"/>
          <p:nvPr/>
        </p:nvSpPr>
        <p:spPr>
          <a:xfrm>
            <a:off x="5924800" y="3036225"/>
            <a:ext cx="3155700" cy="68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tr" sz="3000">
                <a:solidFill>
                  <a:srgbClr val="FFFFFF"/>
                </a:solidFill>
                <a:latin typeface="Poppins"/>
                <a:ea typeface="Poppins"/>
                <a:cs typeface="Poppins"/>
                <a:sym typeface="Poppins"/>
              </a:rPr>
              <a:t>Burcu Gültekin</a:t>
            </a:r>
            <a:endParaRPr b="1" i="0" sz="3000" u="none" cap="none" strike="noStrike">
              <a:solidFill>
                <a:srgbClr val="FFFFFF"/>
              </a:solidFill>
              <a:latin typeface="Poppins"/>
              <a:ea typeface="Poppins"/>
              <a:cs typeface="Poppins"/>
              <a:sym typeface="Poppins"/>
            </a:endParaRPr>
          </a:p>
        </p:txBody>
      </p:sp>
      <p:pic>
        <p:nvPicPr>
          <p:cNvPr id="95" name="Google Shape;95;p6"/>
          <p:cNvPicPr preferRelativeResize="0"/>
          <p:nvPr/>
        </p:nvPicPr>
        <p:blipFill rotWithShape="1">
          <a:blip r:embed="rId3">
            <a:alphaModFix/>
          </a:blip>
          <a:srcRect b="48633" l="39856" r="39242" t="21857"/>
          <a:stretch/>
        </p:blipFill>
        <p:spPr>
          <a:xfrm>
            <a:off x="5600475" y="3224000"/>
            <a:ext cx="324326" cy="312325"/>
          </a:xfrm>
          <a:prstGeom prst="rect">
            <a:avLst/>
          </a:prstGeom>
          <a:noFill/>
          <a:ln>
            <a:noFill/>
          </a:ln>
        </p:spPr>
      </p:pic>
      <p:sp>
        <p:nvSpPr>
          <p:cNvPr id="96" name="Google Shape;96;p6"/>
          <p:cNvSpPr txBox="1"/>
          <p:nvPr/>
        </p:nvSpPr>
        <p:spPr>
          <a:xfrm>
            <a:off x="311700" y="194550"/>
            <a:ext cx="4951200" cy="47544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1000"/>
              </a:spcBef>
              <a:spcAft>
                <a:spcPts val="0"/>
              </a:spcAft>
              <a:buClr>
                <a:schemeClr val="lt1"/>
              </a:buClr>
              <a:buSzPts val="2500"/>
              <a:buFont typeface="Poppins"/>
              <a:buChar char="●"/>
            </a:pPr>
            <a:r>
              <a:rPr b="1" lang="tr" sz="2500">
                <a:solidFill>
                  <a:schemeClr val="lt1"/>
                </a:solidFill>
                <a:latin typeface="Poppins"/>
                <a:ea typeface="Poppins"/>
                <a:cs typeface="Poppins"/>
                <a:sym typeface="Poppins"/>
              </a:rPr>
              <a:t>Burcu Gültekin</a:t>
            </a:r>
            <a:r>
              <a:rPr b="1" i="0" lang="tr" sz="2500" u="none" cap="none" strike="noStrike">
                <a:solidFill>
                  <a:schemeClr val="lt1"/>
                </a:solidFill>
                <a:latin typeface="Poppins"/>
                <a:ea typeface="Poppins"/>
                <a:cs typeface="Poppins"/>
                <a:sym typeface="Poppins"/>
              </a:rPr>
              <a:t>- Kısa Biyografi</a:t>
            </a:r>
            <a:endParaRPr b="1" i="0" sz="2500" u="none" cap="none" strike="noStrike">
              <a:solidFill>
                <a:schemeClr val="lt1"/>
              </a:solidFill>
              <a:latin typeface="Poppins"/>
              <a:ea typeface="Poppins"/>
              <a:cs typeface="Poppins"/>
              <a:sym typeface="Poppins"/>
            </a:endParaRPr>
          </a:p>
          <a:p>
            <a:pPr indent="0" lvl="0" marL="457200" marR="0" rtl="0" algn="l">
              <a:lnSpc>
                <a:spcPct val="100000"/>
              </a:lnSpc>
              <a:spcBef>
                <a:spcPts val="1000"/>
              </a:spcBef>
              <a:spcAft>
                <a:spcPts val="1000"/>
              </a:spcAft>
              <a:buClr>
                <a:srgbClr val="000000"/>
              </a:buClr>
              <a:buSzPts val="2500"/>
              <a:buFont typeface="Arial"/>
              <a:buNone/>
            </a:pPr>
            <a:r>
              <a:rPr lang="tr" sz="2000">
                <a:solidFill>
                  <a:srgbClr val="FFFFFF"/>
                </a:solidFill>
                <a:latin typeface="Poppins"/>
                <a:ea typeface="Poppins"/>
                <a:cs typeface="Poppins"/>
                <a:sym typeface="Poppins"/>
              </a:rPr>
              <a:t>Düzce Üniversitesi Elektrik Elektronik Mühendisliği 2. sınıf öğrencisiyim. Big Paws Theory  ekibinde analiz - istatistik, sensörler ve donanım kısmından sorumluyum.</a:t>
            </a:r>
            <a:endParaRPr i="0" sz="2000" u="none" cap="none" strike="noStrike">
              <a:solidFill>
                <a:srgbClr val="FFFFFF"/>
              </a:solidFill>
              <a:latin typeface="Poppins"/>
              <a:ea typeface="Poppins"/>
              <a:cs typeface="Poppins"/>
              <a:sym typeface="Poppins"/>
            </a:endParaRPr>
          </a:p>
        </p:txBody>
      </p:sp>
      <p:pic>
        <p:nvPicPr>
          <p:cNvPr id="97" name="Google Shape;97;p6"/>
          <p:cNvPicPr preferRelativeResize="0"/>
          <p:nvPr/>
        </p:nvPicPr>
        <p:blipFill>
          <a:blip r:embed="rId4">
            <a:alphaModFix/>
          </a:blip>
          <a:stretch>
            <a:fillRect/>
          </a:stretch>
        </p:blipFill>
        <p:spPr>
          <a:xfrm>
            <a:off x="8173725" y="73150"/>
            <a:ext cx="906900" cy="803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txBox="1"/>
          <p:nvPr/>
        </p:nvSpPr>
        <p:spPr>
          <a:xfrm>
            <a:off x="6185225" y="3036225"/>
            <a:ext cx="2895300" cy="68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tr" sz="3000">
                <a:solidFill>
                  <a:srgbClr val="FFFFFF"/>
                </a:solidFill>
                <a:latin typeface="Poppins"/>
                <a:ea typeface="Poppins"/>
                <a:cs typeface="Poppins"/>
                <a:sym typeface="Poppins"/>
              </a:rPr>
              <a:t>Erdem Aksu</a:t>
            </a:r>
            <a:endParaRPr b="1" i="0" sz="3000" u="none" cap="none" strike="noStrike">
              <a:solidFill>
                <a:srgbClr val="FFFFFF"/>
              </a:solidFill>
              <a:latin typeface="Poppins"/>
              <a:ea typeface="Poppins"/>
              <a:cs typeface="Poppins"/>
              <a:sym typeface="Poppins"/>
            </a:endParaRPr>
          </a:p>
        </p:txBody>
      </p:sp>
      <p:pic>
        <p:nvPicPr>
          <p:cNvPr id="103" name="Google Shape;103;p7"/>
          <p:cNvPicPr preferRelativeResize="0"/>
          <p:nvPr/>
        </p:nvPicPr>
        <p:blipFill rotWithShape="1">
          <a:blip r:embed="rId3">
            <a:alphaModFix/>
          </a:blip>
          <a:srcRect b="48633" l="39856" r="39242" t="21857"/>
          <a:stretch/>
        </p:blipFill>
        <p:spPr>
          <a:xfrm>
            <a:off x="6018325" y="3224000"/>
            <a:ext cx="324326" cy="312325"/>
          </a:xfrm>
          <a:prstGeom prst="rect">
            <a:avLst/>
          </a:prstGeom>
          <a:noFill/>
          <a:ln>
            <a:noFill/>
          </a:ln>
        </p:spPr>
      </p:pic>
      <p:sp>
        <p:nvSpPr>
          <p:cNvPr id="104" name="Google Shape;104;p7"/>
          <p:cNvSpPr txBox="1"/>
          <p:nvPr/>
        </p:nvSpPr>
        <p:spPr>
          <a:xfrm>
            <a:off x="311700" y="194550"/>
            <a:ext cx="4951200" cy="47544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1000"/>
              </a:spcBef>
              <a:spcAft>
                <a:spcPts val="0"/>
              </a:spcAft>
              <a:buClr>
                <a:schemeClr val="lt1"/>
              </a:buClr>
              <a:buSzPts val="2500"/>
              <a:buFont typeface="Poppins"/>
              <a:buChar char="●"/>
            </a:pPr>
            <a:r>
              <a:rPr b="1" lang="tr" sz="2500">
                <a:solidFill>
                  <a:schemeClr val="lt1"/>
                </a:solidFill>
                <a:latin typeface="Poppins"/>
                <a:ea typeface="Poppins"/>
                <a:cs typeface="Poppins"/>
                <a:sym typeface="Poppins"/>
              </a:rPr>
              <a:t>Erdem Aksu</a:t>
            </a:r>
            <a:r>
              <a:rPr b="1" i="0" lang="tr" sz="2500" u="none" cap="none" strike="noStrike">
                <a:solidFill>
                  <a:schemeClr val="lt1"/>
                </a:solidFill>
                <a:latin typeface="Poppins"/>
                <a:ea typeface="Poppins"/>
                <a:cs typeface="Poppins"/>
                <a:sym typeface="Poppins"/>
              </a:rPr>
              <a:t>- Kısa Biyografi</a:t>
            </a:r>
            <a:endParaRPr sz="2300">
              <a:solidFill>
                <a:srgbClr val="FFFFFF"/>
              </a:solidFill>
            </a:endParaRPr>
          </a:p>
          <a:p>
            <a:pPr indent="0" lvl="0" marL="457200" marR="0" rtl="0" algn="l">
              <a:lnSpc>
                <a:spcPct val="100000"/>
              </a:lnSpc>
              <a:spcBef>
                <a:spcPts val="1000"/>
              </a:spcBef>
              <a:spcAft>
                <a:spcPts val="1000"/>
              </a:spcAft>
              <a:buClr>
                <a:srgbClr val="000000"/>
              </a:buClr>
              <a:buSzPts val="2500"/>
              <a:buFont typeface="Arial"/>
              <a:buNone/>
            </a:pPr>
            <a:r>
              <a:rPr lang="tr" sz="2000">
                <a:solidFill>
                  <a:srgbClr val="FFFFFF"/>
                </a:solidFill>
                <a:latin typeface="Poppins"/>
                <a:ea typeface="Poppins"/>
                <a:cs typeface="Poppins"/>
                <a:sym typeface="Poppins"/>
              </a:rPr>
              <a:t>Merhaba. Ben Erdem Aksu. Düzce Üniversitesi’nde Yönetim Bilişim Sistemleri okuyorum ve şu anda 3. sınıfım. Bu projede, Big Paws Theory ekibinin makine öğrenmesi ve görüntü işlemeyle ilgili görevlerinden sorumluyum.</a:t>
            </a:r>
            <a:endParaRPr i="0" sz="2600" u="none" cap="none" strike="noStrike">
              <a:solidFill>
                <a:srgbClr val="FFFFFF"/>
              </a:solidFill>
              <a:latin typeface="Poppins"/>
              <a:ea typeface="Poppins"/>
              <a:cs typeface="Poppins"/>
              <a:sym typeface="Poppins"/>
            </a:endParaRPr>
          </a:p>
        </p:txBody>
      </p:sp>
      <p:pic>
        <p:nvPicPr>
          <p:cNvPr id="105" name="Google Shape;105;p7"/>
          <p:cNvPicPr preferRelativeResize="0"/>
          <p:nvPr/>
        </p:nvPicPr>
        <p:blipFill>
          <a:blip r:embed="rId4">
            <a:alphaModFix/>
          </a:blip>
          <a:stretch>
            <a:fillRect/>
          </a:stretch>
        </p:blipFill>
        <p:spPr>
          <a:xfrm>
            <a:off x="8173725" y="73150"/>
            <a:ext cx="906900" cy="803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a0ae89bd4a_0_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4000">
                <a:solidFill>
                  <a:srgbClr val="FFFFFF"/>
                </a:solidFill>
                <a:latin typeface="Poppins"/>
                <a:ea typeface="Poppins"/>
                <a:cs typeface="Poppins"/>
                <a:sym typeface="Poppins"/>
              </a:rPr>
              <a:t>Problem</a:t>
            </a:r>
            <a:endParaRPr sz="4000">
              <a:solidFill>
                <a:srgbClr val="FFFFFF"/>
              </a:solidFill>
              <a:latin typeface="Poppins"/>
              <a:ea typeface="Poppins"/>
              <a:cs typeface="Poppins"/>
              <a:sym typeface="Poppins"/>
            </a:endParaRPr>
          </a:p>
        </p:txBody>
      </p:sp>
      <p:sp>
        <p:nvSpPr>
          <p:cNvPr id="111" name="Google Shape;111;ga0ae89bd4a_0_0"/>
          <p:cNvSpPr txBox="1"/>
          <p:nvPr>
            <p:ph idx="1" type="body"/>
          </p:nvPr>
        </p:nvSpPr>
        <p:spPr>
          <a:xfrm>
            <a:off x="311700" y="1705825"/>
            <a:ext cx="5456700" cy="28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tr" sz="3000">
                <a:solidFill>
                  <a:srgbClr val="FFFFFF"/>
                </a:solidFill>
                <a:latin typeface="Poppins"/>
                <a:ea typeface="Poppins"/>
                <a:cs typeface="Poppins"/>
                <a:sym typeface="Poppins"/>
              </a:rPr>
              <a:t>Hayvanların yaşam alanlarında aç ve susuz kalma durumları.</a:t>
            </a:r>
            <a:endParaRPr sz="3000">
              <a:solidFill>
                <a:srgbClr val="FFFFFF"/>
              </a:solidFill>
              <a:latin typeface="Poppins"/>
              <a:ea typeface="Poppins"/>
              <a:cs typeface="Poppins"/>
              <a:sym typeface="Poppins"/>
            </a:endParaRPr>
          </a:p>
        </p:txBody>
      </p:sp>
      <p:pic>
        <p:nvPicPr>
          <p:cNvPr id="112" name="Google Shape;112;ga0ae89bd4a_0_0"/>
          <p:cNvPicPr preferRelativeResize="0"/>
          <p:nvPr/>
        </p:nvPicPr>
        <p:blipFill>
          <a:blip r:embed="rId3">
            <a:alphaModFix/>
          </a:blip>
          <a:stretch>
            <a:fillRect/>
          </a:stretch>
        </p:blipFill>
        <p:spPr>
          <a:xfrm>
            <a:off x="5871925" y="1276188"/>
            <a:ext cx="2960374" cy="2591125"/>
          </a:xfrm>
          <a:prstGeom prst="rect">
            <a:avLst/>
          </a:prstGeom>
          <a:noFill/>
          <a:ln>
            <a:noFill/>
          </a:ln>
        </p:spPr>
      </p:pic>
      <p:pic>
        <p:nvPicPr>
          <p:cNvPr id="113" name="Google Shape;113;ga0ae89bd4a_0_0"/>
          <p:cNvPicPr preferRelativeResize="0"/>
          <p:nvPr/>
        </p:nvPicPr>
        <p:blipFill>
          <a:blip r:embed="rId4">
            <a:alphaModFix/>
          </a:blip>
          <a:stretch>
            <a:fillRect/>
          </a:stretch>
        </p:blipFill>
        <p:spPr>
          <a:xfrm>
            <a:off x="8173725" y="73150"/>
            <a:ext cx="906900" cy="80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a0b26d6f19_0_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4000">
                <a:solidFill>
                  <a:srgbClr val="FFFFFF"/>
                </a:solidFill>
                <a:latin typeface="Poppins"/>
                <a:ea typeface="Poppins"/>
                <a:cs typeface="Poppins"/>
                <a:sym typeface="Poppins"/>
              </a:rPr>
              <a:t>Çözüm</a:t>
            </a:r>
            <a:endParaRPr sz="4000">
              <a:solidFill>
                <a:srgbClr val="FFFFFF"/>
              </a:solidFill>
              <a:latin typeface="Poppins"/>
              <a:ea typeface="Poppins"/>
              <a:cs typeface="Poppins"/>
              <a:sym typeface="Poppins"/>
            </a:endParaRPr>
          </a:p>
        </p:txBody>
      </p:sp>
      <p:sp>
        <p:nvSpPr>
          <p:cNvPr id="119" name="Google Shape;119;ga0b26d6f19_0_1"/>
          <p:cNvSpPr txBox="1"/>
          <p:nvPr>
            <p:ph idx="1" type="body"/>
          </p:nvPr>
        </p:nvSpPr>
        <p:spPr>
          <a:xfrm>
            <a:off x="311700" y="1627700"/>
            <a:ext cx="5235600" cy="2773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tr" sz="2200">
                <a:solidFill>
                  <a:schemeClr val="lt1"/>
                </a:solidFill>
                <a:latin typeface="Poppins"/>
                <a:ea typeface="Poppins"/>
                <a:cs typeface="Poppins"/>
                <a:sym typeface="Poppins"/>
              </a:rPr>
              <a:t>Tasarladığımız mama makinesi, üzerine yerleştirdiğimiz kamera sayesinde ve Tensorflow kütüphanesini kullanarak eğittiğimiz modelle kamera alanına giren hayvanı tanıyıp ona uygun mama kabına mama ekleme yapmakta.</a:t>
            </a:r>
            <a:endParaRPr sz="2400">
              <a:latin typeface="Poppins"/>
              <a:ea typeface="Poppins"/>
              <a:cs typeface="Poppins"/>
              <a:sym typeface="Poppins"/>
            </a:endParaRPr>
          </a:p>
        </p:txBody>
      </p:sp>
      <p:pic>
        <p:nvPicPr>
          <p:cNvPr id="120" name="Google Shape;120;ga0b26d6f19_0_1"/>
          <p:cNvPicPr preferRelativeResize="0"/>
          <p:nvPr/>
        </p:nvPicPr>
        <p:blipFill>
          <a:blip r:embed="rId3">
            <a:alphaModFix/>
          </a:blip>
          <a:stretch>
            <a:fillRect/>
          </a:stretch>
        </p:blipFill>
        <p:spPr>
          <a:xfrm>
            <a:off x="8173725" y="73150"/>
            <a:ext cx="906900" cy="803375"/>
          </a:xfrm>
          <a:prstGeom prst="rect">
            <a:avLst/>
          </a:prstGeom>
          <a:noFill/>
          <a:ln>
            <a:noFill/>
          </a:ln>
        </p:spPr>
      </p:pic>
      <p:pic>
        <p:nvPicPr>
          <p:cNvPr id="121" name="Google Shape;121;ga0b26d6f19_0_1"/>
          <p:cNvPicPr preferRelativeResize="0"/>
          <p:nvPr/>
        </p:nvPicPr>
        <p:blipFill>
          <a:blip r:embed="rId4">
            <a:alphaModFix/>
          </a:blip>
          <a:stretch>
            <a:fillRect/>
          </a:stretch>
        </p:blipFill>
        <p:spPr>
          <a:xfrm rot="10800000">
            <a:off x="5673650" y="1109300"/>
            <a:ext cx="3291899" cy="3291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